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7" r:id="rId4"/>
    <p:sldMasterId id="2147484030" r:id="rId5"/>
    <p:sldMasterId id="2147484155" r:id="rId6"/>
    <p:sldMasterId id="2147484057" r:id="rId7"/>
    <p:sldMasterId id="2147484122" r:id="rId8"/>
    <p:sldMasterId id="2147484079" r:id="rId9"/>
  </p:sldMasterIdLst>
  <p:notesMasterIdLst>
    <p:notesMasterId r:id="rId79"/>
  </p:notesMasterIdLst>
  <p:handoutMasterIdLst>
    <p:handoutMasterId r:id="rId80"/>
  </p:handoutMasterIdLst>
  <p:sldIdLst>
    <p:sldId id="584" r:id="rId10"/>
    <p:sldId id="515" r:id="rId11"/>
    <p:sldId id="585" r:id="rId12"/>
    <p:sldId id="586" r:id="rId13"/>
    <p:sldId id="518" r:id="rId14"/>
    <p:sldId id="519" r:id="rId15"/>
    <p:sldId id="524" r:id="rId16"/>
    <p:sldId id="544" r:id="rId17"/>
    <p:sldId id="592" r:id="rId18"/>
    <p:sldId id="533" r:id="rId19"/>
    <p:sldId id="606" r:id="rId20"/>
    <p:sldId id="642" r:id="rId21"/>
    <p:sldId id="528" r:id="rId22"/>
    <p:sldId id="643" r:id="rId23"/>
    <p:sldId id="593" r:id="rId24"/>
    <p:sldId id="594" r:id="rId25"/>
    <p:sldId id="602" r:id="rId26"/>
    <p:sldId id="603" r:id="rId27"/>
    <p:sldId id="604" r:id="rId28"/>
    <p:sldId id="605" r:id="rId29"/>
    <p:sldId id="644" r:id="rId30"/>
    <p:sldId id="645" r:id="rId31"/>
    <p:sldId id="646" r:id="rId32"/>
    <p:sldId id="647" r:id="rId33"/>
    <p:sldId id="601" r:id="rId34"/>
    <p:sldId id="527" r:id="rId35"/>
    <p:sldId id="610" r:id="rId36"/>
    <p:sldId id="611" r:id="rId37"/>
    <p:sldId id="612" r:id="rId38"/>
    <p:sldId id="613" r:id="rId39"/>
    <p:sldId id="522" r:id="rId40"/>
    <p:sldId id="614" r:id="rId41"/>
    <p:sldId id="615" r:id="rId42"/>
    <p:sldId id="607" r:id="rId43"/>
    <p:sldId id="618" r:id="rId44"/>
    <p:sldId id="617" r:id="rId45"/>
    <p:sldId id="616" r:id="rId46"/>
    <p:sldId id="531" r:id="rId47"/>
    <p:sldId id="535" r:id="rId48"/>
    <p:sldId id="521" r:id="rId49"/>
    <p:sldId id="620" r:id="rId50"/>
    <p:sldId id="621" r:id="rId51"/>
    <p:sldId id="619" r:id="rId52"/>
    <p:sldId id="622" r:id="rId53"/>
    <p:sldId id="545" r:id="rId54"/>
    <p:sldId id="623" r:id="rId55"/>
    <p:sldId id="548" r:id="rId56"/>
    <p:sldId id="624" r:id="rId57"/>
    <p:sldId id="532" r:id="rId58"/>
    <p:sldId id="589" r:id="rId59"/>
    <p:sldId id="525" r:id="rId60"/>
    <p:sldId id="627" r:id="rId61"/>
    <p:sldId id="626" r:id="rId62"/>
    <p:sldId id="529" r:id="rId63"/>
    <p:sldId id="628" r:id="rId64"/>
    <p:sldId id="540" r:id="rId65"/>
    <p:sldId id="630" r:id="rId66"/>
    <p:sldId id="634" r:id="rId67"/>
    <p:sldId id="636" r:id="rId68"/>
    <p:sldId id="637" r:id="rId69"/>
    <p:sldId id="536" r:id="rId70"/>
    <p:sldId id="638" r:id="rId71"/>
    <p:sldId id="549" r:id="rId72"/>
    <p:sldId id="631" r:id="rId73"/>
    <p:sldId id="639" r:id="rId74"/>
    <p:sldId id="629" r:id="rId75"/>
    <p:sldId id="635" r:id="rId76"/>
    <p:sldId id="640" r:id="rId77"/>
    <p:sldId id="641" r:id="rId78"/>
  </p:sldIdLst>
  <p:sldSz cx="6858000" cy="9144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2F7115-8202-4FED-A62C-125E6599E197}">
          <p14:sldIdLst>
            <p14:sldId id="584"/>
            <p14:sldId id="515"/>
            <p14:sldId id="585"/>
            <p14:sldId id="586"/>
            <p14:sldId id="518"/>
            <p14:sldId id="519"/>
            <p14:sldId id="524"/>
            <p14:sldId id="544"/>
            <p14:sldId id="592"/>
            <p14:sldId id="533"/>
            <p14:sldId id="606"/>
            <p14:sldId id="642"/>
            <p14:sldId id="528"/>
            <p14:sldId id="643"/>
            <p14:sldId id="593"/>
            <p14:sldId id="594"/>
            <p14:sldId id="602"/>
            <p14:sldId id="603"/>
            <p14:sldId id="604"/>
            <p14:sldId id="605"/>
            <p14:sldId id="644"/>
            <p14:sldId id="645"/>
            <p14:sldId id="646"/>
            <p14:sldId id="647"/>
            <p14:sldId id="601"/>
            <p14:sldId id="527"/>
            <p14:sldId id="610"/>
            <p14:sldId id="611"/>
            <p14:sldId id="612"/>
            <p14:sldId id="613"/>
            <p14:sldId id="522"/>
            <p14:sldId id="614"/>
            <p14:sldId id="615"/>
            <p14:sldId id="607"/>
            <p14:sldId id="618"/>
            <p14:sldId id="617"/>
            <p14:sldId id="616"/>
            <p14:sldId id="531"/>
            <p14:sldId id="535"/>
            <p14:sldId id="521"/>
            <p14:sldId id="620"/>
            <p14:sldId id="621"/>
            <p14:sldId id="619"/>
            <p14:sldId id="622"/>
            <p14:sldId id="545"/>
            <p14:sldId id="623"/>
            <p14:sldId id="548"/>
            <p14:sldId id="624"/>
            <p14:sldId id="532"/>
            <p14:sldId id="589"/>
            <p14:sldId id="525"/>
            <p14:sldId id="627"/>
            <p14:sldId id="626"/>
            <p14:sldId id="529"/>
            <p14:sldId id="628"/>
            <p14:sldId id="540"/>
            <p14:sldId id="630"/>
            <p14:sldId id="634"/>
            <p14:sldId id="636"/>
            <p14:sldId id="637"/>
            <p14:sldId id="536"/>
            <p14:sldId id="638"/>
            <p14:sldId id="549"/>
            <p14:sldId id="631"/>
            <p14:sldId id="639"/>
            <p14:sldId id="629"/>
            <p14:sldId id="635"/>
            <p14:sldId id="640"/>
            <p14:sldId id="6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rtado Perez, Omar D" initials="HPOD" lastIdx="38" clrIdx="0"/>
  <p:cmAuthor id="2" name="Bouchard, Jessey L" initials="BJL" lastIdx="7" clrIdx="1">
    <p:extLst>
      <p:ext uri="{19B8F6BF-5375-455C-9EA6-DF929625EA0E}">
        <p15:presenceInfo xmlns:p15="http://schemas.microsoft.com/office/powerpoint/2012/main" userId="S::Jessey.Bouchard@aramcoamericas.com::05445318-1ced-4b18-9a2e-a17942c43926" providerId="AD"/>
      </p:ext>
    </p:extLst>
  </p:cmAuthor>
  <p:cmAuthor id="3" name="He, Xin" initials="HX" lastIdx="2" clrIdx="2">
    <p:extLst>
      <p:ext uri="{19B8F6BF-5375-455C-9EA6-DF929625EA0E}">
        <p15:presenceInfo xmlns:p15="http://schemas.microsoft.com/office/powerpoint/2012/main" userId="S::Xin.He@aramcoamericas.com::6d96eb1a-b50d-4b7d-b58b-c22f8f566a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198C8C"/>
    <a:srgbClr val="FFA500"/>
    <a:srgbClr val="00B0F0"/>
    <a:srgbClr val="24BB69"/>
    <a:srgbClr val="4472C4"/>
    <a:srgbClr val="008080"/>
    <a:srgbClr val="D9D9D9"/>
    <a:srgbClr val="90EE9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4C9081-AFB0-4184-90AA-91A73BF6CC1B}" v="3" dt="2022-06-16T15:02:36.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p:restoredTop sz="95082"/>
  </p:normalViewPr>
  <p:slideViewPr>
    <p:cSldViewPr snapToGrid="0">
      <p:cViewPr varScale="1">
        <p:scale>
          <a:sx n="70" d="100"/>
          <a:sy n="70" d="100"/>
        </p:scale>
        <p:origin x="4624"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theme" Target="theme/theme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Volumes/work/Projects/AV%20outlook%20global/other%20literature/Num_patents_since_2010_Mckinsey.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Toyota Motor</c:v>
                </c:pt>
              </c:strCache>
            </c:strRef>
          </c:tx>
          <c:spPr>
            <a:ln>
              <a:solidFill>
                <a:srgbClr val="2875DD"/>
              </a:solidFill>
            </a:ln>
          </c:spPr>
          <c:marker>
            <c:symbol val="circle"/>
            <c:size val="5"/>
            <c:spPr>
              <a:solidFill>
                <a:srgbClr val="2875DD"/>
              </a:solidFill>
              <a:ln>
                <a:solidFill>
                  <a:srgbClr val="2875DD"/>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Sheet1!$B$2:$B$11</c:f>
              <c:numCache>
                <c:formatCode>General</c:formatCode>
                <c:ptCount val="10"/>
                <c:pt idx="0">
                  <c:v>242</c:v>
                </c:pt>
                <c:pt idx="1">
                  <c:v>249</c:v>
                </c:pt>
                <c:pt idx="2">
                  <c:v>251</c:v>
                </c:pt>
                <c:pt idx="3">
                  <c:v>340</c:v>
                </c:pt>
                <c:pt idx="4">
                  <c:v>428</c:v>
                </c:pt>
                <c:pt idx="5">
                  <c:v>569</c:v>
                </c:pt>
                <c:pt idx="6">
                  <c:v>832</c:v>
                </c:pt>
                <c:pt idx="7">
                  <c:v>1196</c:v>
                </c:pt>
                <c:pt idx="8">
                  <c:v>1521</c:v>
                </c:pt>
                <c:pt idx="9">
                  <c:v>1823</c:v>
                </c:pt>
              </c:numCache>
            </c:numRef>
          </c:val>
          <c:smooth val="0"/>
          <c:extLst>
            <c:ext xmlns:c16="http://schemas.microsoft.com/office/drawing/2014/chart" uri="{C3380CC4-5D6E-409C-BE32-E72D297353CC}">
              <c16:uniqueId val="{00000000-4CF9-AA47-8829-B3260EF9A5C2}"/>
            </c:ext>
          </c:extLst>
        </c:ser>
        <c:ser>
          <c:idx val="1"/>
          <c:order val="1"/>
          <c:tx>
            <c:strRef>
              <c:f>Sheet1!$C$1</c:f>
              <c:strCache>
                <c:ptCount val="1"/>
                <c:pt idx="0">
                  <c:v>Baidu</c:v>
                </c:pt>
              </c:strCache>
            </c:strRef>
          </c:tx>
          <c:spPr>
            <a:ln>
              <a:solidFill>
                <a:srgbClr val="0F283E"/>
              </a:solidFill>
            </a:ln>
          </c:spPr>
          <c:marker>
            <c:symbol val="circle"/>
            <c:size val="5"/>
            <c:spPr>
              <a:solidFill>
                <a:srgbClr val="0F283E"/>
              </a:solidFill>
              <a:ln>
                <a:solidFill>
                  <a:srgbClr val="0F283E"/>
                </a:solidFill>
              </a:ln>
            </c:spPr>
          </c:marker>
          <c:dPt>
            <c:idx val="0"/>
            <c:marker>
              <c:spPr>
                <a:noFill/>
                <a:ln>
                  <a:noFill/>
                </a:ln>
              </c:spPr>
            </c:marker>
            <c:bubble3D val="0"/>
            <c:spPr>
              <a:ln>
                <a:noFill/>
              </a:ln>
            </c:spPr>
            <c:extLst>
              <c:ext xmlns:c16="http://schemas.microsoft.com/office/drawing/2014/chart" uri="{C3380CC4-5D6E-409C-BE32-E72D297353CC}">
                <c16:uniqueId val="{00000002-4CF9-AA47-8829-B3260EF9A5C2}"/>
              </c:ext>
            </c:extLst>
          </c:dPt>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Sheet1!$C$2:$C$11</c:f>
              <c:numCache>
                <c:formatCode>General</c:formatCode>
                <c:ptCount val="10"/>
                <c:pt idx="1">
                  <c:v>2</c:v>
                </c:pt>
                <c:pt idx="2">
                  <c:v>3</c:v>
                </c:pt>
                <c:pt idx="3">
                  <c:v>22</c:v>
                </c:pt>
                <c:pt idx="4">
                  <c:v>44</c:v>
                </c:pt>
                <c:pt idx="5">
                  <c:v>144</c:v>
                </c:pt>
                <c:pt idx="6">
                  <c:v>401</c:v>
                </c:pt>
                <c:pt idx="7">
                  <c:v>690</c:v>
                </c:pt>
                <c:pt idx="8">
                  <c:v>945</c:v>
                </c:pt>
                <c:pt idx="9">
                  <c:v>1209</c:v>
                </c:pt>
              </c:numCache>
            </c:numRef>
          </c:val>
          <c:smooth val="0"/>
          <c:extLst>
            <c:ext xmlns:c16="http://schemas.microsoft.com/office/drawing/2014/chart" uri="{C3380CC4-5D6E-409C-BE32-E72D297353CC}">
              <c16:uniqueId val="{00000003-4CF9-AA47-8829-B3260EF9A5C2}"/>
            </c:ext>
          </c:extLst>
        </c:ser>
        <c:ser>
          <c:idx val="2"/>
          <c:order val="2"/>
          <c:tx>
            <c:strRef>
              <c:f>Sheet1!$D$1</c:f>
              <c:strCache>
                <c:ptCount val="1"/>
                <c:pt idx="0">
                  <c:v>Honda Motor</c:v>
                </c:pt>
              </c:strCache>
            </c:strRef>
          </c:tx>
          <c:spPr>
            <a:ln>
              <a:solidFill>
                <a:srgbClr val="BABABA"/>
              </a:solidFill>
            </a:ln>
          </c:spPr>
          <c:marker>
            <c:symbol val="circle"/>
            <c:size val="5"/>
            <c:spPr>
              <a:solidFill>
                <a:srgbClr val="BABABA"/>
              </a:solidFill>
              <a:ln>
                <a:solidFill>
                  <a:srgbClr val="BABABA"/>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Sheet1!$D$2:$D$11</c:f>
              <c:numCache>
                <c:formatCode>General</c:formatCode>
                <c:ptCount val="10"/>
                <c:pt idx="0">
                  <c:v>116</c:v>
                </c:pt>
                <c:pt idx="1">
                  <c:v>119</c:v>
                </c:pt>
                <c:pt idx="2">
                  <c:v>140</c:v>
                </c:pt>
                <c:pt idx="3">
                  <c:v>172</c:v>
                </c:pt>
                <c:pt idx="4">
                  <c:v>242</c:v>
                </c:pt>
                <c:pt idx="5">
                  <c:v>371</c:v>
                </c:pt>
                <c:pt idx="6">
                  <c:v>550</c:v>
                </c:pt>
                <c:pt idx="7">
                  <c:v>710</c:v>
                </c:pt>
                <c:pt idx="8">
                  <c:v>852</c:v>
                </c:pt>
                <c:pt idx="9">
                  <c:v>908</c:v>
                </c:pt>
              </c:numCache>
            </c:numRef>
          </c:val>
          <c:smooth val="0"/>
          <c:extLst>
            <c:ext xmlns:c16="http://schemas.microsoft.com/office/drawing/2014/chart" uri="{C3380CC4-5D6E-409C-BE32-E72D297353CC}">
              <c16:uniqueId val="{00000004-4CF9-AA47-8829-B3260EF9A5C2}"/>
            </c:ext>
          </c:extLst>
        </c:ser>
        <c:ser>
          <c:idx val="3"/>
          <c:order val="3"/>
          <c:tx>
            <c:strRef>
              <c:f>Sheet1!$E$1</c:f>
              <c:strCache>
                <c:ptCount val="1"/>
                <c:pt idx="0">
                  <c:v>Ford</c:v>
                </c:pt>
              </c:strCache>
            </c:strRef>
          </c:tx>
          <c:spPr>
            <a:ln>
              <a:solidFill>
                <a:srgbClr val="A60B0B"/>
              </a:solidFill>
            </a:ln>
          </c:spPr>
          <c:marker>
            <c:symbol val="circle"/>
            <c:size val="5"/>
            <c:spPr>
              <a:solidFill>
                <a:srgbClr val="A60B0B"/>
              </a:solidFill>
              <a:ln>
                <a:solidFill>
                  <a:srgbClr val="A60B0B"/>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Sheet1!$E$2:$E$11</c:f>
              <c:numCache>
                <c:formatCode>General</c:formatCode>
                <c:ptCount val="10"/>
                <c:pt idx="0">
                  <c:v>9</c:v>
                </c:pt>
                <c:pt idx="1">
                  <c:v>16</c:v>
                </c:pt>
                <c:pt idx="2">
                  <c:v>74</c:v>
                </c:pt>
                <c:pt idx="3">
                  <c:v>114</c:v>
                </c:pt>
                <c:pt idx="4">
                  <c:v>216</c:v>
                </c:pt>
                <c:pt idx="5">
                  <c:v>412</c:v>
                </c:pt>
                <c:pt idx="6">
                  <c:v>579</c:v>
                </c:pt>
                <c:pt idx="7">
                  <c:v>689</c:v>
                </c:pt>
                <c:pt idx="8">
                  <c:v>768</c:v>
                </c:pt>
                <c:pt idx="9">
                  <c:v>905</c:v>
                </c:pt>
              </c:numCache>
            </c:numRef>
          </c:val>
          <c:smooth val="0"/>
          <c:extLst>
            <c:ext xmlns:c16="http://schemas.microsoft.com/office/drawing/2014/chart" uri="{C3380CC4-5D6E-409C-BE32-E72D297353CC}">
              <c16:uniqueId val="{00000005-4CF9-AA47-8829-B3260EF9A5C2}"/>
            </c:ext>
          </c:extLst>
        </c:ser>
        <c:ser>
          <c:idx val="4"/>
          <c:order val="4"/>
          <c:tx>
            <c:strRef>
              <c:f>Sheet1!$F$1</c:f>
              <c:strCache>
                <c:ptCount val="1"/>
                <c:pt idx="0">
                  <c:v>GM</c:v>
                </c:pt>
              </c:strCache>
            </c:strRef>
          </c:tx>
          <c:spPr>
            <a:ln>
              <a:solidFill>
                <a:srgbClr val="87BC24"/>
              </a:solidFill>
            </a:ln>
          </c:spPr>
          <c:marker>
            <c:symbol val="circle"/>
            <c:size val="5"/>
            <c:spPr>
              <a:solidFill>
                <a:srgbClr val="87BC24"/>
              </a:solidFill>
              <a:ln>
                <a:solidFill>
                  <a:srgbClr val="87BC24"/>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Sheet1!$F$2:$F$11</c:f>
              <c:numCache>
                <c:formatCode>General</c:formatCode>
                <c:ptCount val="10"/>
                <c:pt idx="0">
                  <c:v>79</c:v>
                </c:pt>
                <c:pt idx="1">
                  <c:v>94</c:v>
                </c:pt>
                <c:pt idx="2">
                  <c:v>109</c:v>
                </c:pt>
                <c:pt idx="3">
                  <c:v>121</c:v>
                </c:pt>
                <c:pt idx="4">
                  <c:v>198</c:v>
                </c:pt>
                <c:pt idx="5">
                  <c:v>335</c:v>
                </c:pt>
                <c:pt idx="6">
                  <c:v>461</c:v>
                </c:pt>
                <c:pt idx="7">
                  <c:v>622</c:v>
                </c:pt>
                <c:pt idx="8">
                  <c:v>790</c:v>
                </c:pt>
                <c:pt idx="9">
                  <c:v>858</c:v>
                </c:pt>
              </c:numCache>
            </c:numRef>
          </c:val>
          <c:smooth val="0"/>
          <c:extLst>
            <c:ext xmlns:c16="http://schemas.microsoft.com/office/drawing/2014/chart" uri="{C3380CC4-5D6E-409C-BE32-E72D297353CC}">
              <c16:uniqueId val="{00000006-4CF9-AA47-8829-B3260EF9A5C2}"/>
            </c:ext>
          </c:extLst>
        </c:ser>
        <c:ser>
          <c:idx val="5"/>
          <c:order val="5"/>
          <c:tx>
            <c:strRef>
              <c:f>Sheet1!$G$1</c:f>
              <c:strCache>
                <c:ptCount val="1"/>
                <c:pt idx="0">
                  <c:v>Hyundai Motor</c:v>
                </c:pt>
              </c:strCache>
            </c:strRef>
          </c:tx>
          <c:spPr>
            <a:ln>
              <a:solidFill>
                <a:srgbClr val="EBB523"/>
              </a:solidFill>
            </a:ln>
          </c:spPr>
          <c:marker>
            <c:symbol val="circle"/>
            <c:size val="5"/>
            <c:spPr>
              <a:solidFill>
                <a:srgbClr val="EBB523"/>
              </a:solidFill>
              <a:ln>
                <a:solidFill>
                  <a:srgbClr val="EBB523"/>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Sheet1!$G$2:$G$11</c:f>
              <c:numCache>
                <c:formatCode>General</c:formatCode>
                <c:ptCount val="10"/>
                <c:pt idx="0">
                  <c:v>34</c:v>
                </c:pt>
                <c:pt idx="1">
                  <c:v>51</c:v>
                </c:pt>
                <c:pt idx="2">
                  <c:v>67</c:v>
                </c:pt>
                <c:pt idx="3">
                  <c:v>99</c:v>
                </c:pt>
                <c:pt idx="4">
                  <c:v>149</c:v>
                </c:pt>
                <c:pt idx="5">
                  <c:v>224</c:v>
                </c:pt>
                <c:pt idx="6">
                  <c:v>293</c:v>
                </c:pt>
                <c:pt idx="7">
                  <c:v>425</c:v>
                </c:pt>
                <c:pt idx="8">
                  <c:v>588</c:v>
                </c:pt>
                <c:pt idx="9">
                  <c:v>780</c:v>
                </c:pt>
              </c:numCache>
            </c:numRef>
          </c:val>
          <c:smooth val="0"/>
          <c:extLst>
            <c:ext xmlns:c16="http://schemas.microsoft.com/office/drawing/2014/chart" uri="{C3380CC4-5D6E-409C-BE32-E72D297353CC}">
              <c16:uniqueId val="{00000007-4CF9-AA47-8829-B3260EF9A5C2}"/>
            </c:ext>
          </c:extLst>
        </c:ser>
        <c:ser>
          <c:idx val="6"/>
          <c:order val="6"/>
          <c:tx>
            <c:strRef>
              <c:f>Sheet1!$H$1</c:f>
              <c:strCache>
                <c:ptCount val="1"/>
                <c:pt idx="0">
                  <c:v>VW Group</c:v>
                </c:pt>
              </c:strCache>
            </c:strRef>
          </c:tx>
          <c:spPr>
            <a:ln>
              <a:solidFill>
                <a:srgbClr val="5D2B76"/>
              </a:solidFill>
            </a:ln>
          </c:spPr>
          <c:marker>
            <c:symbol val="circle"/>
            <c:size val="5"/>
            <c:spPr>
              <a:solidFill>
                <a:srgbClr val="5D2B76"/>
              </a:solidFill>
              <a:ln>
                <a:solidFill>
                  <a:srgbClr val="5D2B76"/>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Sheet1!$H$2:$H$11</c:f>
              <c:numCache>
                <c:formatCode>General</c:formatCode>
                <c:ptCount val="10"/>
                <c:pt idx="0">
                  <c:v>46</c:v>
                </c:pt>
                <c:pt idx="1">
                  <c:v>80</c:v>
                </c:pt>
                <c:pt idx="2">
                  <c:v>115</c:v>
                </c:pt>
                <c:pt idx="3">
                  <c:v>150</c:v>
                </c:pt>
                <c:pt idx="4">
                  <c:v>209</c:v>
                </c:pt>
                <c:pt idx="5">
                  <c:v>295</c:v>
                </c:pt>
                <c:pt idx="6">
                  <c:v>402</c:v>
                </c:pt>
                <c:pt idx="7">
                  <c:v>547</c:v>
                </c:pt>
                <c:pt idx="8">
                  <c:v>643</c:v>
                </c:pt>
                <c:pt idx="9">
                  <c:v>710</c:v>
                </c:pt>
              </c:numCache>
            </c:numRef>
          </c:val>
          <c:smooth val="0"/>
          <c:extLst>
            <c:ext xmlns:c16="http://schemas.microsoft.com/office/drawing/2014/chart" uri="{C3380CC4-5D6E-409C-BE32-E72D297353CC}">
              <c16:uniqueId val="{00000008-4CF9-AA47-8829-B3260EF9A5C2}"/>
            </c:ext>
          </c:extLst>
        </c:ser>
        <c:ser>
          <c:idx val="7"/>
          <c:order val="7"/>
          <c:tx>
            <c:strRef>
              <c:f>Sheet1!$I$1</c:f>
              <c:strCache>
                <c:ptCount val="1"/>
                <c:pt idx="0">
                  <c:v>LG Electronics</c:v>
                </c:pt>
              </c:strCache>
            </c:strRef>
          </c:tx>
          <c:spPr>
            <a:ln>
              <a:solidFill>
                <a:srgbClr val="C271DA"/>
              </a:solidFill>
            </a:ln>
          </c:spPr>
          <c:marker>
            <c:symbol val="circle"/>
            <c:size val="5"/>
            <c:spPr>
              <a:solidFill>
                <a:srgbClr val="C271DA"/>
              </a:solidFill>
              <a:ln>
                <a:solidFill>
                  <a:srgbClr val="C271DA"/>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Sheet1!$I$2:$I$11</c:f>
              <c:numCache>
                <c:formatCode>General</c:formatCode>
                <c:ptCount val="10"/>
                <c:pt idx="0">
                  <c:v>33</c:v>
                </c:pt>
                <c:pt idx="1">
                  <c:v>34</c:v>
                </c:pt>
                <c:pt idx="2">
                  <c:v>36</c:v>
                </c:pt>
                <c:pt idx="3">
                  <c:v>51</c:v>
                </c:pt>
                <c:pt idx="4">
                  <c:v>91</c:v>
                </c:pt>
                <c:pt idx="5">
                  <c:v>156</c:v>
                </c:pt>
                <c:pt idx="6">
                  <c:v>420</c:v>
                </c:pt>
                <c:pt idx="7">
                  <c:v>534</c:v>
                </c:pt>
                <c:pt idx="8">
                  <c:v>701</c:v>
                </c:pt>
                <c:pt idx="9">
                  <c:v>698</c:v>
                </c:pt>
              </c:numCache>
            </c:numRef>
          </c:val>
          <c:smooth val="0"/>
          <c:extLst>
            <c:ext xmlns:c16="http://schemas.microsoft.com/office/drawing/2014/chart" uri="{C3380CC4-5D6E-409C-BE32-E72D297353CC}">
              <c16:uniqueId val="{00000009-4CF9-AA47-8829-B3260EF9A5C2}"/>
            </c:ext>
          </c:extLst>
        </c:ser>
        <c:ser>
          <c:idx val="8"/>
          <c:order val="8"/>
          <c:tx>
            <c:strRef>
              <c:f>Sheet1!$J$1</c:f>
              <c:strCache>
                <c:ptCount val="1"/>
                <c:pt idx="0">
                  <c:v>Bosch</c:v>
                </c:pt>
              </c:strCache>
            </c:strRef>
          </c:tx>
          <c:spPr>
            <a:ln>
              <a:solidFill>
                <a:srgbClr val="76A5E3"/>
              </a:solidFill>
            </a:ln>
          </c:spPr>
          <c:marker>
            <c:symbol val="circle"/>
            <c:size val="5"/>
            <c:spPr>
              <a:solidFill>
                <a:srgbClr val="76A5E3"/>
              </a:solidFill>
              <a:ln>
                <a:solidFill>
                  <a:srgbClr val="76A5E3"/>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Sheet1!$J$2:$J$11</c:f>
              <c:numCache>
                <c:formatCode>General</c:formatCode>
                <c:ptCount val="10"/>
                <c:pt idx="0">
                  <c:v>85</c:v>
                </c:pt>
                <c:pt idx="1">
                  <c:v>108</c:v>
                </c:pt>
                <c:pt idx="2">
                  <c:v>123</c:v>
                </c:pt>
                <c:pt idx="3">
                  <c:v>193</c:v>
                </c:pt>
                <c:pt idx="4">
                  <c:v>239</c:v>
                </c:pt>
                <c:pt idx="5">
                  <c:v>299</c:v>
                </c:pt>
                <c:pt idx="6">
                  <c:v>396</c:v>
                </c:pt>
                <c:pt idx="7">
                  <c:v>520</c:v>
                </c:pt>
                <c:pt idx="8">
                  <c:v>611</c:v>
                </c:pt>
                <c:pt idx="9">
                  <c:v>684</c:v>
                </c:pt>
              </c:numCache>
            </c:numRef>
          </c:val>
          <c:smooth val="0"/>
          <c:extLst>
            <c:ext xmlns:c16="http://schemas.microsoft.com/office/drawing/2014/chart" uri="{C3380CC4-5D6E-409C-BE32-E72D297353CC}">
              <c16:uniqueId val="{0000000A-4CF9-AA47-8829-B3260EF9A5C2}"/>
            </c:ext>
          </c:extLst>
        </c:ser>
        <c:ser>
          <c:idx val="9"/>
          <c:order val="9"/>
          <c:tx>
            <c:strRef>
              <c:f>Sheet1!$K$1</c:f>
              <c:strCache>
                <c:ptCount val="1"/>
                <c:pt idx="0">
                  <c:v>Kia</c:v>
                </c:pt>
              </c:strCache>
            </c:strRef>
          </c:tx>
          <c:spPr>
            <a:ln>
              <a:solidFill>
                <a:srgbClr val="099676"/>
              </a:solidFill>
            </a:ln>
          </c:spPr>
          <c:marker>
            <c:symbol val="circle"/>
            <c:size val="5"/>
            <c:spPr>
              <a:solidFill>
                <a:srgbClr val="099676"/>
              </a:solidFill>
              <a:ln>
                <a:solidFill>
                  <a:srgbClr val="099676"/>
                </a:solidFill>
              </a:ln>
            </c:spPr>
          </c:marker>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Sheet1!$K$2:$K$11</c:f>
              <c:numCache>
                <c:formatCode>General</c:formatCode>
                <c:ptCount val="10"/>
                <c:pt idx="0">
                  <c:v>8</c:v>
                </c:pt>
                <c:pt idx="1">
                  <c:v>12</c:v>
                </c:pt>
                <c:pt idx="2">
                  <c:v>20</c:v>
                </c:pt>
                <c:pt idx="3">
                  <c:v>25</c:v>
                </c:pt>
                <c:pt idx="4">
                  <c:v>33</c:v>
                </c:pt>
                <c:pt idx="5">
                  <c:v>74</c:v>
                </c:pt>
                <c:pt idx="6">
                  <c:v>146</c:v>
                </c:pt>
                <c:pt idx="7">
                  <c:v>280</c:v>
                </c:pt>
                <c:pt idx="8">
                  <c:v>446</c:v>
                </c:pt>
                <c:pt idx="9">
                  <c:v>639</c:v>
                </c:pt>
              </c:numCache>
            </c:numRef>
          </c:val>
          <c:smooth val="0"/>
          <c:extLst>
            <c:ext xmlns:c16="http://schemas.microsoft.com/office/drawing/2014/chart" uri="{C3380CC4-5D6E-409C-BE32-E72D297353CC}">
              <c16:uniqueId val="{0000000B-4CF9-AA47-8829-B3260EF9A5C2}"/>
            </c:ext>
          </c:extLst>
        </c:ser>
        <c:dLbls>
          <c:showLegendKey val="0"/>
          <c:showVal val="0"/>
          <c:showCatName val="0"/>
          <c:showSerName val="0"/>
          <c:showPercent val="0"/>
          <c:showBubbleSize val="0"/>
        </c:dLbls>
        <c:marker val="1"/>
        <c:smooth val="0"/>
        <c:axId val="67451136"/>
        <c:axId val="66437120"/>
      </c:lineChart>
      <c:catAx>
        <c:axId val="67451136"/>
        <c:scaling>
          <c:orientation val="minMax"/>
        </c:scaling>
        <c:delete val="0"/>
        <c:axPos val="b"/>
        <c:title>
          <c:tx>
            <c:rich>
              <a:bodyPr/>
              <a:lstStyle/>
              <a:p>
                <a:pPr>
                  <a:defRPr/>
                </a:pPr>
                <a:r>
                  <a:rPr lang="en-US" sz="1000" b="0">
                    <a:solidFill>
                      <a:srgbClr val="0F283E"/>
                    </a:solidFill>
                    <a:latin typeface="Open Sans Light"/>
                  </a:rPr>
                  <a:t>Reporting Date</a:t>
                </a:r>
              </a:p>
            </c:rich>
          </c:tx>
          <c:overlay val="0"/>
        </c:title>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US"/>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US" sz="1000" b="0">
                    <a:solidFill>
                      <a:srgbClr val="0F283E"/>
                    </a:solidFill>
                    <a:latin typeface="Open Sans Light"/>
                  </a:rPr>
                  <a:t>Number of active patent families**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US"/>
          </a:p>
        </c:txPr>
        <c:crossAx val="67451136"/>
        <c:crosses val="autoZero"/>
        <c:crossBetween val="between"/>
      </c:valAx>
    </c:plotArea>
    <c:legend>
      <c:legendPos val="t"/>
      <c:overlay val="0"/>
      <c:txPr>
        <a:bodyPr/>
        <a:lstStyle/>
        <a:p>
          <a:pPr>
            <a:defRPr sz="1000" smtId="4294967295">
              <a:solidFill>
                <a:srgbClr val="0F283E"/>
              </a:solidFill>
              <a:latin typeface="Open Sans Light"/>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US" sz="1400" dirty="0"/>
              <a:t>Total number of patents of each cluster since 2010</a:t>
            </a:r>
            <a:r>
              <a:rPr lang="en-US" sz="1400" baseline="0" dirty="0"/>
              <a:t>, in thousand</a:t>
            </a:r>
            <a:endParaRPr lang="en-US" sz="1400" dirty="0"/>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AV snesors and ADAS components</c:v>
                </c:pt>
                <c:pt idx="1">
                  <c:v>Telematics and intelligent traffic</c:v>
                </c:pt>
                <c:pt idx="2">
                  <c:v>AV software and mapping</c:v>
                </c:pt>
                <c:pt idx="3">
                  <c:v>Connectivity/infotainment</c:v>
                </c:pt>
                <c:pt idx="4">
                  <c:v>HMI and voice recognition</c:v>
                </c:pt>
                <c:pt idx="5">
                  <c:v>Back end/cybersecurity</c:v>
                </c:pt>
              </c:strCache>
            </c:strRef>
          </c:cat>
          <c:val>
            <c:numRef>
              <c:f>Sheet1!$B$2:$B$7</c:f>
              <c:numCache>
                <c:formatCode>General</c:formatCode>
                <c:ptCount val="6"/>
                <c:pt idx="0">
                  <c:v>9.1</c:v>
                </c:pt>
                <c:pt idx="1">
                  <c:v>3.1</c:v>
                </c:pt>
                <c:pt idx="2">
                  <c:v>1.2</c:v>
                </c:pt>
                <c:pt idx="3">
                  <c:v>1.1000000000000001</c:v>
                </c:pt>
                <c:pt idx="4">
                  <c:v>0.2</c:v>
                </c:pt>
                <c:pt idx="5">
                  <c:v>0.1</c:v>
                </c:pt>
              </c:numCache>
            </c:numRef>
          </c:val>
          <c:extLst>
            <c:ext xmlns:c16="http://schemas.microsoft.com/office/drawing/2014/chart" uri="{C3380CC4-5D6E-409C-BE32-E72D297353CC}">
              <c16:uniqueId val="{00000000-E79D-A945-9B05-006B98725861}"/>
            </c:ext>
          </c:extLst>
        </c:ser>
        <c:dLbls>
          <c:dLblPos val="outEnd"/>
          <c:showLegendKey val="0"/>
          <c:showVal val="1"/>
          <c:showCatName val="0"/>
          <c:showSerName val="0"/>
          <c:showPercent val="0"/>
          <c:showBubbleSize val="0"/>
        </c:dLbls>
        <c:gapWidth val="326"/>
        <c:overlap val="-58"/>
        <c:axId val="1230777439"/>
        <c:axId val="1262260319"/>
      </c:barChart>
      <c:catAx>
        <c:axId val="1230777439"/>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62260319"/>
        <c:crosses val="autoZero"/>
        <c:auto val="1"/>
        <c:lblAlgn val="ctr"/>
        <c:lblOffset val="100"/>
        <c:noMultiLvlLbl val="0"/>
      </c:catAx>
      <c:valAx>
        <c:axId val="1262260319"/>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30777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Lbls>
            <c:dLbl>
              <c:idx val="0"/>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A46D-9742-912F-C9E8C0F68DC9}"/>
                </c:ext>
              </c:extLst>
            </c:dLbl>
            <c:dLbl>
              <c:idx val="1"/>
              <c:numFmt formatCode="#,##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A46D-9742-912F-C9E8C0F68DC9}"/>
                </c:ext>
              </c:extLst>
            </c:dLbl>
            <c:dLbl>
              <c:idx val="2"/>
              <c:numFmt formatCode="#,##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A46D-9742-912F-C9E8C0F68DC9}"/>
                </c:ext>
              </c:extLst>
            </c:dLbl>
            <c:dLbl>
              <c:idx val="3"/>
              <c:numFmt formatCode="#,##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A46D-9742-912F-C9E8C0F68DC9}"/>
                </c:ext>
              </c:extLst>
            </c:dLbl>
            <c:dLbl>
              <c:idx val="4"/>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A46D-9742-912F-C9E8C0F68DC9}"/>
                </c:ext>
              </c:extLst>
            </c:dLbl>
            <c:dLbl>
              <c:idx val="5"/>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A46D-9742-912F-C9E8C0F68DC9}"/>
                </c:ext>
              </c:extLst>
            </c:dLbl>
            <c:dLbl>
              <c:idx val="6"/>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A46D-9742-912F-C9E8C0F68DC9}"/>
                </c:ext>
              </c:extLst>
            </c:dLbl>
            <c:dLbl>
              <c:idx val="7"/>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A46D-9742-912F-C9E8C0F68DC9}"/>
                </c:ext>
              </c:extLst>
            </c:dLbl>
            <c:dLbl>
              <c:idx val="8"/>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A46D-9742-912F-C9E8C0F68DC9}"/>
                </c:ext>
              </c:extLst>
            </c:dLbl>
            <c:dLbl>
              <c:idx val="9"/>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A46D-9742-912F-C9E8C0F68DC9}"/>
                </c:ext>
              </c:extLst>
            </c:dLbl>
            <c:dLbl>
              <c:idx val="10"/>
              <c:numFmt formatCode="#,##0.00" sourceLinked="0"/>
              <c:spPr/>
              <c:txPr>
                <a:bodyPr/>
                <a:lstStyle/>
                <a:p>
                  <a:pPr>
                    <a:defRPr sz="10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A46D-9742-912F-C9E8C0F68DC9}"/>
                </c:ext>
              </c:extLst>
            </c:dLbl>
            <c:spPr>
              <a:noFill/>
              <a:ln>
                <a:noFill/>
              </a:ln>
              <a:effectLst/>
            </c:spPr>
            <c:txPr>
              <a:bodyPr/>
              <a:lstStyle/>
              <a:p>
                <a:pPr>
                  <a:defRPr sz="1000" b="0" smtId="4294967295">
                    <a:solidFill>
                      <a:srgbClr val="0F283E"/>
                    </a:solidFill>
                    <a:latin typeface="Open Sans Light"/>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Sheet1!$A$2:$A$12</c:f>
              <c:strCache>
                <c:ptCount val="11"/>
                <c:pt idx="0">
                  <c:v>Cruise</c:v>
                </c:pt>
                <c:pt idx="1">
                  <c:v>Waymo</c:v>
                </c:pt>
                <c:pt idx="2">
                  <c:v>Argo AI</c:v>
                </c:pt>
                <c:pt idx="3">
                  <c:v>Momenta</c:v>
                </c:pt>
                <c:pt idx="4">
                  <c:v>Pony.ai</c:v>
                </c:pt>
                <c:pt idx="5">
                  <c:v>Nuro.ai*</c:v>
                </c:pt>
                <c:pt idx="6">
                  <c:v>Aurora</c:v>
                </c:pt>
                <c:pt idx="7">
                  <c:v>WeRide</c:v>
                </c:pt>
                <c:pt idx="8">
                  <c:v>Wayve</c:v>
                </c:pt>
                <c:pt idx="9">
                  <c:v>FiveAI</c:v>
                </c:pt>
                <c:pt idx="10">
                  <c:v>Oxbotica</c:v>
                </c:pt>
              </c:strCache>
            </c:strRef>
          </c:cat>
          <c:val>
            <c:numRef>
              <c:f>Sheet1!$B$2:$B$12</c:f>
              <c:numCache>
                <c:formatCode>General</c:formatCode>
                <c:ptCount val="11"/>
                <c:pt idx="0">
                  <c:v>8.4700000000000006</c:v>
                </c:pt>
                <c:pt idx="1">
                  <c:v>5.5</c:v>
                </c:pt>
                <c:pt idx="2">
                  <c:v>3.7</c:v>
                </c:pt>
                <c:pt idx="3">
                  <c:v>1.3</c:v>
                </c:pt>
                <c:pt idx="4">
                  <c:v>1.0900000000000001</c:v>
                </c:pt>
                <c:pt idx="5">
                  <c:v>1.03</c:v>
                </c:pt>
                <c:pt idx="6">
                  <c:v>0.69</c:v>
                </c:pt>
                <c:pt idx="7">
                  <c:v>0.69</c:v>
                </c:pt>
                <c:pt idx="8">
                  <c:v>0.26</c:v>
                </c:pt>
                <c:pt idx="9">
                  <c:v>0.08</c:v>
                </c:pt>
                <c:pt idx="10">
                  <c:v>0.08</c:v>
                </c:pt>
              </c:numCache>
            </c:numRef>
          </c:val>
          <c:extLst>
            <c:ext xmlns:c16="http://schemas.microsoft.com/office/drawing/2014/chart" uri="{C3380CC4-5D6E-409C-BE32-E72D297353CC}">
              <c16:uniqueId val="{0000000B-A46D-9742-912F-C9E8C0F68DC9}"/>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000" b="0" smtId="4294967295">
                <a:solidFill>
                  <a:srgbClr val="0F283E"/>
                </a:solidFill>
                <a:latin typeface="Open Sans Light"/>
              </a:defRPr>
            </a:pPr>
            <a:endParaRPr lang="en-US"/>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000" b="0" smtId="4294967295">
                <a:solidFill>
                  <a:srgbClr val="0F283E"/>
                </a:solidFill>
                <a:latin typeface="Open Sans Light"/>
              </a:defRPr>
            </a:pPr>
            <a:endParaRPr lang="en-US"/>
          </a:p>
        </c:txPr>
        <c:crossAx val="67451136"/>
        <c:crosses val="autoZero"/>
        <c:crossBetween val="between"/>
      </c:valAx>
    </c:plotArea>
    <c:plotVisOnly val="1"/>
    <c:dispBlanksAs val="gap"/>
    <c:showDLblsOverMax val="1"/>
  </c:chart>
  <c:txPr>
    <a:bodyPr/>
    <a:lstStyle/>
    <a:p>
      <a:pPr>
        <a:defRPr sz="1800" smtId="4294967295"/>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8A3A1-7C14-9C4A-A819-04E6D2192D7D}" type="doc">
      <dgm:prSet loTypeId="urn:microsoft.com/office/officeart/2005/8/layout/hChevron3" loCatId="" qsTypeId="urn:microsoft.com/office/officeart/2005/8/quickstyle/simple1" qsCatId="simple" csTypeId="urn:microsoft.com/office/officeart/2005/8/colors/colorful5" csCatId="colorful" phldr="1"/>
      <dgm:spPr/>
    </dgm:pt>
    <dgm:pt modelId="{988F0034-C9E5-0143-AE39-C2C7F1C9F8A5}">
      <dgm:prSet phldrT="[Text]"/>
      <dgm:spPr/>
      <dgm:t>
        <a:bodyPr/>
        <a:lstStyle/>
        <a:p>
          <a:r>
            <a:rPr lang="en-US" dirty="0"/>
            <a:t>Wave 1 Basic driver assistance</a:t>
          </a:r>
        </a:p>
      </dgm:t>
    </dgm:pt>
    <dgm:pt modelId="{A2943160-CF4B-FA46-9FD7-C9F844640536}" type="parTrans" cxnId="{73132857-DFC4-7E49-AC59-034954C38E8A}">
      <dgm:prSet/>
      <dgm:spPr/>
      <dgm:t>
        <a:bodyPr/>
        <a:lstStyle/>
        <a:p>
          <a:endParaRPr lang="en-US"/>
        </a:p>
      </dgm:t>
    </dgm:pt>
    <dgm:pt modelId="{E2474740-79F2-5F40-A6C4-C5ADD34CA89C}" type="sibTrans" cxnId="{73132857-DFC4-7E49-AC59-034954C38E8A}">
      <dgm:prSet/>
      <dgm:spPr/>
      <dgm:t>
        <a:bodyPr/>
        <a:lstStyle/>
        <a:p>
          <a:endParaRPr lang="en-US"/>
        </a:p>
      </dgm:t>
    </dgm:pt>
    <dgm:pt modelId="{0A0AA8FC-FCF7-CA44-8388-DEC8B99ABAFB}">
      <dgm:prSet phldrT="[Text]"/>
      <dgm:spPr/>
      <dgm:t>
        <a:bodyPr/>
        <a:lstStyle/>
        <a:p>
          <a:r>
            <a:rPr lang="en-US" dirty="0"/>
            <a:t>Wave 2</a:t>
          </a:r>
        </a:p>
        <a:p>
          <a:r>
            <a:rPr lang="en-US" dirty="0"/>
            <a:t>Acceleration of assisted driving</a:t>
          </a:r>
        </a:p>
      </dgm:t>
    </dgm:pt>
    <dgm:pt modelId="{F0FAB25E-6C46-D74A-BD34-D9FDA2FB26A5}" type="parTrans" cxnId="{F4BF91F5-5623-2643-B3F7-2AEDF6FC730C}">
      <dgm:prSet/>
      <dgm:spPr/>
      <dgm:t>
        <a:bodyPr/>
        <a:lstStyle/>
        <a:p>
          <a:endParaRPr lang="en-US"/>
        </a:p>
      </dgm:t>
    </dgm:pt>
    <dgm:pt modelId="{C8C384DE-855B-DE41-A0AA-DC5A67347E1A}" type="sibTrans" cxnId="{F4BF91F5-5623-2643-B3F7-2AEDF6FC730C}">
      <dgm:prSet/>
      <dgm:spPr/>
      <dgm:t>
        <a:bodyPr/>
        <a:lstStyle/>
        <a:p>
          <a:endParaRPr lang="en-US"/>
        </a:p>
      </dgm:t>
    </dgm:pt>
    <dgm:pt modelId="{98039394-C12A-4447-A8BE-E87B52EF98E4}">
      <dgm:prSet phldrT="[Text]"/>
      <dgm:spPr/>
      <dgm:t>
        <a:bodyPr/>
        <a:lstStyle/>
        <a:p>
          <a:r>
            <a:rPr lang="en-US" dirty="0"/>
            <a:t>Wave 3</a:t>
          </a:r>
        </a:p>
        <a:p>
          <a:r>
            <a:rPr lang="en-US" dirty="0"/>
            <a:t>Introduction of autonomy</a:t>
          </a:r>
        </a:p>
      </dgm:t>
    </dgm:pt>
    <dgm:pt modelId="{FD1B532C-E12E-C74B-BC20-5FA9152BC0BD}" type="parTrans" cxnId="{827BFD3F-2758-9B41-981C-6DE6F55A69A8}">
      <dgm:prSet/>
      <dgm:spPr/>
      <dgm:t>
        <a:bodyPr/>
        <a:lstStyle/>
        <a:p>
          <a:endParaRPr lang="en-US"/>
        </a:p>
      </dgm:t>
    </dgm:pt>
    <dgm:pt modelId="{0C72901E-BD7E-D34D-9BF5-9A0D93BB9D48}" type="sibTrans" cxnId="{827BFD3F-2758-9B41-981C-6DE6F55A69A8}">
      <dgm:prSet/>
      <dgm:spPr/>
      <dgm:t>
        <a:bodyPr/>
        <a:lstStyle/>
        <a:p>
          <a:endParaRPr lang="en-US"/>
        </a:p>
      </dgm:t>
    </dgm:pt>
    <dgm:pt modelId="{5D916444-529B-6E4F-A132-196D845ADA15}">
      <dgm:prSet/>
      <dgm:spPr/>
      <dgm:t>
        <a:bodyPr/>
        <a:lstStyle/>
        <a:p>
          <a:r>
            <a:rPr lang="en-US" dirty="0"/>
            <a:t>Wave 4</a:t>
          </a:r>
        </a:p>
        <a:p>
          <a:r>
            <a:rPr lang="en-US" dirty="0"/>
            <a:t>Adoption of fully autonomous</a:t>
          </a:r>
        </a:p>
      </dgm:t>
    </dgm:pt>
    <dgm:pt modelId="{386AE875-2A51-FF40-B166-C10F521E0576}" type="parTrans" cxnId="{FABBF3BB-248B-C642-891A-B9590737E038}">
      <dgm:prSet/>
      <dgm:spPr/>
      <dgm:t>
        <a:bodyPr/>
        <a:lstStyle/>
        <a:p>
          <a:endParaRPr lang="en-US"/>
        </a:p>
      </dgm:t>
    </dgm:pt>
    <dgm:pt modelId="{A3E47FDB-6A47-D643-8E7A-31922BF6497F}" type="sibTrans" cxnId="{FABBF3BB-248B-C642-891A-B9590737E038}">
      <dgm:prSet/>
      <dgm:spPr/>
      <dgm:t>
        <a:bodyPr/>
        <a:lstStyle/>
        <a:p>
          <a:endParaRPr lang="en-US"/>
        </a:p>
      </dgm:t>
    </dgm:pt>
    <dgm:pt modelId="{EDF42A01-D9A8-1849-A8A5-72D76A76A0FC}" type="pres">
      <dgm:prSet presAssocID="{99C8A3A1-7C14-9C4A-A819-04E6D2192D7D}" presName="Name0" presStyleCnt="0">
        <dgm:presLayoutVars>
          <dgm:dir/>
          <dgm:resizeHandles val="exact"/>
        </dgm:presLayoutVars>
      </dgm:prSet>
      <dgm:spPr/>
    </dgm:pt>
    <dgm:pt modelId="{08233F2A-9213-204C-911F-87D617A7AA68}" type="pres">
      <dgm:prSet presAssocID="{988F0034-C9E5-0143-AE39-C2C7F1C9F8A5}" presName="parTxOnly" presStyleLbl="node1" presStyleIdx="0" presStyleCnt="4">
        <dgm:presLayoutVars>
          <dgm:bulletEnabled val="1"/>
        </dgm:presLayoutVars>
      </dgm:prSet>
      <dgm:spPr/>
    </dgm:pt>
    <dgm:pt modelId="{597C66F3-5C71-AF4B-93E5-D128C4F405AF}" type="pres">
      <dgm:prSet presAssocID="{E2474740-79F2-5F40-A6C4-C5ADD34CA89C}" presName="parSpace" presStyleCnt="0"/>
      <dgm:spPr/>
    </dgm:pt>
    <dgm:pt modelId="{733BBBED-66F0-7F4D-853B-ECB7C3E49657}" type="pres">
      <dgm:prSet presAssocID="{0A0AA8FC-FCF7-CA44-8388-DEC8B99ABAFB}" presName="parTxOnly" presStyleLbl="node1" presStyleIdx="1" presStyleCnt="4">
        <dgm:presLayoutVars>
          <dgm:bulletEnabled val="1"/>
        </dgm:presLayoutVars>
      </dgm:prSet>
      <dgm:spPr/>
    </dgm:pt>
    <dgm:pt modelId="{FAE7630D-B69D-6849-B57B-51E76092B2B4}" type="pres">
      <dgm:prSet presAssocID="{C8C384DE-855B-DE41-A0AA-DC5A67347E1A}" presName="parSpace" presStyleCnt="0"/>
      <dgm:spPr/>
    </dgm:pt>
    <dgm:pt modelId="{CD9CA55A-2333-CA49-BD7D-EDC279A7F871}" type="pres">
      <dgm:prSet presAssocID="{98039394-C12A-4447-A8BE-E87B52EF98E4}" presName="parTxOnly" presStyleLbl="node1" presStyleIdx="2" presStyleCnt="4">
        <dgm:presLayoutVars>
          <dgm:bulletEnabled val="1"/>
        </dgm:presLayoutVars>
      </dgm:prSet>
      <dgm:spPr/>
    </dgm:pt>
    <dgm:pt modelId="{CBAE1DCD-63DB-9F48-9C92-29E85DB119FE}" type="pres">
      <dgm:prSet presAssocID="{0C72901E-BD7E-D34D-9BF5-9A0D93BB9D48}" presName="parSpace" presStyleCnt="0"/>
      <dgm:spPr/>
    </dgm:pt>
    <dgm:pt modelId="{FC852139-02A4-7D47-ABB4-8F97F2352DA2}" type="pres">
      <dgm:prSet presAssocID="{5D916444-529B-6E4F-A132-196D845ADA15}" presName="parTxOnly" presStyleLbl="node1" presStyleIdx="3" presStyleCnt="4">
        <dgm:presLayoutVars>
          <dgm:bulletEnabled val="1"/>
        </dgm:presLayoutVars>
      </dgm:prSet>
      <dgm:spPr/>
    </dgm:pt>
  </dgm:ptLst>
  <dgm:cxnLst>
    <dgm:cxn modelId="{9067C326-8114-9442-BA16-59DBDC21323F}" type="presOf" srcId="{988F0034-C9E5-0143-AE39-C2C7F1C9F8A5}" destId="{08233F2A-9213-204C-911F-87D617A7AA68}" srcOrd="0" destOrd="0" presId="urn:microsoft.com/office/officeart/2005/8/layout/hChevron3"/>
    <dgm:cxn modelId="{827BFD3F-2758-9B41-981C-6DE6F55A69A8}" srcId="{99C8A3A1-7C14-9C4A-A819-04E6D2192D7D}" destId="{98039394-C12A-4447-A8BE-E87B52EF98E4}" srcOrd="2" destOrd="0" parTransId="{FD1B532C-E12E-C74B-BC20-5FA9152BC0BD}" sibTransId="{0C72901E-BD7E-D34D-9BF5-9A0D93BB9D48}"/>
    <dgm:cxn modelId="{2CDE9B51-4208-1C48-A8B3-E117EEF0033F}" type="presOf" srcId="{5D916444-529B-6E4F-A132-196D845ADA15}" destId="{FC852139-02A4-7D47-ABB4-8F97F2352DA2}" srcOrd="0" destOrd="0" presId="urn:microsoft.com/office/officeart/2005/8/layout/hChevron3"/>
    <dgm:cxn modelId="{73132857-DFC4-7E49-AC59-034954C38E8A}" srcId="{99C8A3A1-7C14-9C4A-A819-04E6D2192D7D}" destId="{988F0034-C9E5-0143-AE39-C2C7F1C9F8A5}" srcOrd="0" destOrd="0" parTransId="{A2943160-CF4B-FA46-9FD7-C9F844640536}" sibTransId="{E2474740-79F2-5F40-A6C4-C5ADD34CA89C}"/>
    <dgm:cxn modelId="{CEB9AB5E-93C8-7A49-BED2-5E44230C4610}" type="presOf" srcId="{99C8A3A1-7C14-9C4A-A819-04E6D2192D7D}" destId="{EDF42A01-D9A8-1849-A8A5-72D76A76A0FC}" srcOrd="0" destOrd="0" presId="urn:microsoft.com/office/officeart/2005/8/layout/hChevron3"/>
    <dgm:cxn modelId="{22CF4A6A-7A22-A645-92A7-D02C6BDADB3A}" type="presOf" srcId="{0A0AA8FC-FCF7-CA44-8388-DEC8B99ABAFB}" destId="{733BBBED-66F0-7F4D-853B-ECB7C3E49657}" srcOrd="0" destOrd="0" presId="urn:microsoft.com/office/officeart/2005/8/layout/hChevron3"/>
    <dgm:cxn modelId="{FABBF3BB-248B-C642-891A-B9590737E038}" srcId="{99C8A3A1-7C14-9C4A-A819-04E6D2192D7D}" destId="{5D916444-529B-6E4F-A132-196D845ADA15}" srcOrd="3" destOrd="0" parTransId="{386AE875-2A51-FF40-B166-C10F521E0576}" sibTransId="{A3E47FDB-6A47-D643-8E7A-31922BF6497F}"/>
    <dgm:cxn modelId="{9763BAD3-2BBF-5D4A-B46A-0ACA8AB5394A}" type="presOf" srcId="{98039394-C12A-4447-A8BE-E87B52EF98E4}" destId="{CD9CA55A-2333-CA49-BD7D-EDC279A7F871}" srcOrd="0" destOrd="0" presId="urn:microsoft.com/office/officeart/2005/8/layout/hChevron3"/>
    <dgm:cxn modelId="{F4BF91F5-5623-2643-B3F7-2AEDF6FC730C}" srcId="{99C8A3A1-7C14-9C4A-A819-04E6D2192D7D}" destId="{0A0AA8FC-FCF7-CA44-8388-DEC8B99ABAFB}" srcOrd="1" destOrd="0" parTransId="{F0FAB25E-6C46-D74A-BD34-D9FDA2FB26A5}" sibTransId="{C8C384DE-855B-DE41-A0AA-DC5A67347E1A}"/>
    <dgm:cxn modelId="{C34C7BFA-2E6D-FA48-BF2E-9D7796CC60B3}" type="presParOf" srcId="{EDF42A01-D9A8-1849-A8A5-72D76A76A0FC}" destId="{08233F2A-9213-204C-911F-87D617A7AA68}" srcOrd="0" destOrd="0" presId="urn:microsoft.com/office/officeart/2005/8/layout/hChevron3"/>
    <dgm:cxn modelId="{C9BA7599-D181-104E-845B-4E395E3BAEFB}" type="presParOf" srcId="{EDF42A01-D9A8-1849-A8A5-72D76A76A0FC}" destId="{597C66F3-5C71-AF4B-93E5-D128C4F405AF}" srcOrd="1" destOrd="0" presId="urn:microsoft.com/office/officeart/2005/8/layout/hChevron3"/>
    <dgm:cxn modelId="{083308F3-AD39-314D-AAB8-E85441AD4318}" type="presParOf" srcId="{EDF42A01-D9A8-1849-A8A5-72D76A76A0FC}" destId="{733BBBED-66F0-7F4D-853B-ECB7C3E49657}" srcOrd="2" destOrd="0" presId="urn:microsoft.com/office/officeart/2005/8/layout/hChevron3"/>
    <dgm:cxn modelId="{28B1B7B6-5A67-DC45-8759-CDEA4C6B0475}" type="presParOf" srcId="{EDF42A01-D9A8-1849-A8A5-72D76A76A0FC}" destId="{FAE7630D-B69D-6849-B57B-51E76092B2B4}" srcOrd="3" destOrd="0" presId="urn:microsoft.com/office/officeart/2005/8/layout/hChevron3"/>
    <dgm:cxn modelId="{8436D782-A72E-CD43-BFC4-C0C366E23B40}" type="presParOf" srcId="{EDF42A01-D9A8-1849-A8A5-72D76A76A0FC}" destId="{CD9CA55A-2333-CA49-BD7D-EDC279A7F871}" srcOrd="4" destOrd="0" presId="urn:microsoft.com/office/officeart/2005/8/layout/hChevron3"/>
    <dgm:cxn modelId="{1545004B-7814-5042-81E4-9AF221F770C8}" type="presParOf" srcId="{EDF42A01-D9A8-1849-A8A5-72D76A76A0FC}" destId="{CBAE1DCD-63DB-9F48-9C92-29E85DB119FE}" srcOrd="5" destOrd="0" presId="urn:microsoft.com/office/officeart/2005/8/layout/hChevron3"/>
    <dgm:cxn modelId="{4018961B-51E4-2948-8408-F3493B2CE791}" type="presParOf" srcId="{EDF42A01-D9A8-1849-A8A5-72D76A76A0FC}" destId="{FC852139-02A4-7D47-ABB4-8F97F2352DA2}"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33F2A-9213-204C-911F-87D617A7AA68}">
      <dsp:nvSpPr>
        <dsp:cNvPr id="0" name=""/>
        <dsp:cNvSpPr/>
      </dsp:nvSpPr>
      <dsp:spPr>
        <a:xfrm>
          <a:off x="1592" y="1481941"/>
          <a:ext cx="1598220" cy="639288"/>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Wave 1 Basic driver assistance</a:t>
          </a:r>
        </a:p>
      </dsp:txBody>
      <dsp:txXfrm>
        <a:off x="1592" y="1481941"/>
        <a:ext cx="1438398" cy="639288"/>
      </dsp:txXfrm>
    </dsp:sp>
    <dsp:sp modelId="{733BBBED-66F0-7F4D-853B-ECB7C3E49657}">
      <dsp:nvSpPr>
        <dsp:cNvPr id="0" name=""/>
        <dsp:cNvSpPr/>
      </dsp:nvSpPr>
      <dsp:spPr>
        <a:xfrm>
          <a:off x="1280169" y="1481941"/>
          <a:ext cx="1598220" cy="639288"/>
        </a:xfrm>
        <a:prstGeom prst="chevron">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Wave 2</a:t>
          </a:r>
        </a:p>
        <a:p>
          <a:pPr marL="0" lvl="0" indent="0" algn="ctr" defTabSz="444500">
            <a:lnSpc>
              <a:spcPct val="90000"/>
            </a:lnSpc>
            <a:spcBef>
              <a:spcPct val="0"/>
            </a:spcBef>
            <a:spcAft>
              <a:spcPct val="35000"/>
            </a:spcAft>
            <a:buNone/>
          </a:pPr>
          <a:r>
            <a:rPr lang="en-US" sz="1000" kern="1200" dirty="0"/>
            <a:t>Acceleration of assisted driving</a:t>
          </a:r>
        </a:p>
      </dsp:txBody>
      <dsp:txXfrm>
        <a:off x="1599813" y="1481941"/>
        <a:ext cx="958932" cy="639288"/>
      </dsp:txXfrm>
    </dsp:sp>
    <dsp:sp modelId="{CD9CA55A-2333-CA49-BD7D-EDC279A7F871}">
      <dsp:nvSpPr>
        <dsp:cNvPr id="0" name=""/>
        <dsp:cNvSpPr/>
      </dsp:nvSpPr>
      <dsp:spPr>
        <a:xfrm>
          <a:off x="2558745" y="1481941"/>
          <a:ext cx="1598220" cy="639288"/>
        </a:xfrm>
        <a:prstGeom prst="chevron">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Wave 3</a:t>
          </a:r>
        </a:p>
        <a:p>
          <a:pPr marL="0" lvl="0" indent="0" algn="ctr" defTabSz="444500">
            <a:lnSpc>
              <a:spcPct val="90000"/>
            </a:lnSpc>
            <a:spcBef>
              <a:spcPct val="0"/>
            </a:spcBef>
            <a:spcAft>
              <a:spcPct val="35000"/>
            </a:spcAft>
            <a:buNone/>
          </a:pPr>
          <a:r>
            <a:rPr lang="en-US" sz="1000" kern="1200" dirty="0"/>
            <a:t>Introduction of autonomy</a:t>
          </a:r>
        </a:p>
      </dsp:txBody>
      <dsp:txXfrm>
        <a:off x="2878389" y="1481941"/>
        <a:ext cx="958932" cy="639288"/>
      </dsp:txXfrm>
    </dsp:sp>
    <dsp:sp modelId="{FC852139-02A4-7D47-ABB4-8F97F2352DA2}">
      <dsp:nvSpPr>
        <dsp:cNvPr id="0" name=""/>
        <dsp:cNvSpPr/>
      </dsp:nvSpPr>
      <dsp:spPr>
        <a:xfrm>
          <a:off x="3837322" y="1481941"/>
          <a:ext cx="1598220" cy="639288"/>
        </a:xfrm>
        <a:prstGeom prst="chevron">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Wave 4</a:t>
          </a:r>
        </a:p>
        <a:p>
          <a:pPr marL="0" lvl="0" indent="0" algn="ctr" defTabSz="444500">
            <a:lnSpc>
              <a:spcPct val="90000"/>
            </a:lnSpc>
            <a:spcBef>
              <a:spcPct val="0"/>
            </a:spcBef>
            <a:spcAft>
              <a:spcPct val="35000"/>
            </a:spcAft>
            <a:buNone/>
          </a:pPr>
          <a:r>
            <a:rPr lang="en-US" sz="1000" kern="1200" dirty="0"/>
            <a:t>Adoption of fully autonomous</a:t>
          </a:r>
        </a:p>
      </dsp:txBody>
      <dsp:txXfrm>
        <a:off x="4156966" y="1481941"/>
        <a:ext cx="958932" cy="6392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4372AD61-9CD0-44D4-809F-54C61F2E8BC3}" type="datetimeFigureOut">
              <a:rPr lang="en-US" smtClean="0"/>
              <a:t>4/30/24</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A17DDE49-E07F-4F3B-972C-4B115B87C251}" type="slidenum">
              <a:rPr lang="en-US" smtClean="0"/>
              <a:t>‹#›</a:t>
            </a:fld>
            <a:endParaRPr lang="en-US" dirty="0"/>
          </a:p>
        </p:txBody>
      </p:sp>
    </p:spTree>
    <p:extLst>
      <p:ext uri="{BB962C8B-B14F-4D97-AF65-F5344CB8AC3E}">
        <p14:creationId xmlns:p14="http://schemas.microsoft.com/office/powerpoint/2010/main" val="2138980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F1925186-D13B-410C-BCBC-F098D180FAD1}" type="datetimeFigureOut">
              <a:rPr lang="en-US" smtClean="0"/>
              <a:t>4/30/24</a:t>
            </a:fld>
            <a:endParaRPr lang="en-US" dirty="0"/>
          </a:p>
        </p:txBody>
      </p:sp>
      <p:sp>
        <p:nvSpPr>
          <p:cNvPr id="4" name="Slide Image Placeholder 3"/>
          <p:cNvSpPr>
            <a:spLocks noGrp="1" noRot="1" noChangeAspect="1"/>
          </p:cNvSpPr>
          <p:nvPr>
            <p:ph type="sldImg" idx="2"/>
          </p:nvPr>
        </p:nvSpPr>
        <p:spPr>
          <a:xfrm>
            <a:off x="2252663" y="1162050"/>
            <a:ext cx="23526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DE6EFD47-E209-4879-99F7-DE23B95C6A4A}" type="slidenum">
              <a:rPr lang="en-US" smtClean="0"/>
              <a:t>‹#›</a:t>
            </a:fld>
            <a:endParaRPr lang="en-US" dirty="0"/>
          </a:p>
        </p:txBody>
      </p:sp>
    </p:spTree>
    <p:extLst>
      <p:ext uri="{BB962C8B-B14F-4D97-AF65-F5344CB8AC3E}">
        <p14:creationId xmlns:p14="http://schemas.microsoft.com/office/powerpoint/2010/main" val="1484555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6EFD47-E209-4879-99F7-DE23B95C6A4A}" type="slidenum">
              <a:rPr lang="en-US" smtClean="0"/>
              <a:t>16</a:t>
            </a:fld>
            <a:endParaRPr lang="en-US" dirty="0"/>
          </a:p>
        </p:txBody>
      </p:sp>
    </p:spTree>
    <p:extLst>
      <p:ext uri="{BB962C8B-B14F-4D97-AF65-F5344CB8AC3E}">
        <p14:creationId xmlns:p14="http://schemas.microsoft.com/office/powerpoint/2010/main" val="403441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6EFD47-E209-4879-99F7-DE23B95C6A4A}" type="slidenum">
              <a:rPr lang="en-US" smtClean="0"/>
              <a:t>29</a:t>
            </a:fld>
            <a:endParaRPr lang="en-US" dirty="0"/>
          </a:p>
        </p:txBody>
      </p:sp>
    </p:spTree>
    <p:extLst>
      <p:ext uri="{BB962C8B-B14F-4D97-AF65-F5344CB8AC3E}">
        <p14:creationId xmlns:p14="http://schemas.microsoft.com/office/powerpoint/2010/main" val="1079924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Master" Target="../slideMasters/slideMaster2.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image" Target="../media/image2.emf"/><Relationship Id="rId10" Type="http://schemas.openxmlformats.org/officeDocument/2006/relationships/image" Target="../media/image6.png"/><Relationship Id="rId4" Type="http://schemas.openxmlformats.org/officeDocument/2006/relationships/oleObject" Target="../embeddings/oleObject2.bin"/><Relationship Id="rId9"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1488" y="487363"/>
            <a:ext cx="5915025" cy="17668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71488" y="8475663"/>
            <a:ext cx="1543050" cy="485775"/>
          </a:xfrm>
          <a:prstGeom prst="rect">
            <a:avLst/>
          </a:prstGeom>
        </p:spPr>
        <p:txBody>
          <a:bodyPr/>
          <a:lstStyle/>
          <a:p>
            <a:endParaRPr lang="en-US" dirty="0"/>
          </a:p>
        </p:txBody>
      </p:sp>
      <p:sp>
        <p:nvSpPr>
          <p:cNvPr id="4" name="Footer Placeholder 3"/>
          <p:cNvSpPr>
            <a:spLocks noGrp="1"/>
          </p:cNvSpPr>
          <p:nvPr>
            <p:ph type="ftr" sz="quarter" idx="11"/>
          </p:nvPr>
        </p:nvSpPr>
        <p:spPr>
          <a:xfrm>
            <a:off x="2271713" y="8475663"/>
            <a:ext cx="2314575" cy="485775"/>
          </a:xfrm>
          <a:prstGeom prst="rect">
            <a:avLst/>
          </a:prstGeom>
        </p:spPr>
        <p:txBody>
          <a:bodyPr/>
          <a:lstStyle/>
          <a:p>
            <a:endParaRPr lang="en-US" dirty="0"/>
          </a:p>
        </p:txBody>
      </p:sp>
      <p:sp>
        <p:nvSpPr>
          <p:cNvPr id="5" name="Slide Number Placeholder 4"/>
          <p:cNvSpPr>
            <a:spLocks noGrp="1"/>
          </p:cNvSpPr>
          <p:nvPr>
            <p:ph type="sldNum" sz="quarter" idx="12"/>
          </p:nvPr>
        </p:nvSpPr>
        <p:spPr>
          <a:xfrm>
            <a:off x="4843463" y="8475663"/>
            <a:ext cx="1543050" cy="485775"/>
          </a:xfrm>
          <a:prstGeom prst="rect">
            <a:avLst/>
          </a:prstGeom>
        </p:spPr>
        <p:txBody>
          <a:bodyPr/>
          <a:lstStyle/>
          <a:p>
            <a:fld id="{D8451865-2832-48F9-8EB9-4F8D42CC7E2B}" type="slidenum">
              <a:rPr lang="en-US" smtClean="0"/>
              <a:t>‹#›</a:t>
            </a:fld>
            <a:endParaRPr lang="en-US" dirty="0"/>
          </a:p>
        </p:txBody>
      </p:sp>
    </p:spTree>
    <p:extLst>
      <p:ext uri="{BB962C8B-B14F-4D97-AF65-F5344CB8AC3E}">
        <p14:creationId xmlns:p14="http://schemas.microsoft.com/office/powerpoint/2010/main" val="89978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538748"/>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83528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2548559"/>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4453184"/>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4462995"/>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6367620"/>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6377431"/>
            <a:ext cx="3111397" cy="786060"/>
          </a:xfrm>
          <a:prstGeom prst="rect">
            <a:avLst/>
          </a:prstGeom>
        </p:spPr>
        <p:txBody>
          <a:bodyPr/>
          <a:lstStyle>
            <a:lvl1pPr marL="0" indent="0">
              <a:buNone/>
              <a:defRPr/>
            </a:lvl1pPr>
          </a:lstStyle>
          <a:p>
            <a:pPr lvl="0"/>
            <a:r>
              <a:rPr lang="en-US"/>
              <a:t>Edit Master text styles</a:t>
            </a:r>
          </a:p>
        </p:txBody>
      </p:sp>
      <p:sp>
        <p:nvSpPr>
          <p:cNvPr id="21"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33786150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40" b="1" i="0">
                <a:solidFill>
                  <a:srgbClr val="FFC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46" b="0" i="0">
                <a:solidFill>
                  <a:srgbClr val="A6A6A6"/>
                </a:solidFill>
                <a:latin typeface="Calibri"/>
                <a:cs typeface="Calibri"/>
              </a:defRPr>
            </a:lvl1pPr>
          </a:lstStyle>
          <a:p>
            <a:pPr marL="8637">
              <a:lnSpc>
                <a:spcPts val="680"/>
              </a:lnSpc>
            </a:pPr>
            <a:r>
              <a:rPr lang="en-US" spc="-3" dirty="0"/>
              <a:t>For</a:t>
            </a:r>
            <a:r>
              <a:rPr lang="en-US" dirty="0"/>
              <a:t> </a:t>
            </a:r>
            <a:r>
              <a:rPr lang="en-US" spc="-3" dirty="0"/>
              <a:t>internal</a:t>
            </a:r>
            <a:r>
              <a:rPr lang="en-US" spc="-10" dirty="0"/>
              <a:t> </a:t>
            </a:r>
            <a:r>
              <a:rPr lang="en-US" spc="-3" dirty="0"/>
              <a:t>use</a:t>
            </a:r>
            <a:r>
              <a:rPr lang="en-US" spc="3" dirty="0"/>
              <a:t> </a:t>
            </a:r>
            <a:r>
              <a:rPr lang="en-US" dirty="0"/>
              <a:t>only.</a:t>
            </a:r>
            <a:r>
              <a:rPr lang="en-US" spc="-10" dirty="0"/>
              <a:t> </a:t>
            </a:r>
            <a:r>
              <a:rPr lang="en-US" spc="-3" dirty="0"/>
              <a:t>Forwarding</a:t>
            </a:r>
            <a:r>
              <a:rPr lang="en-US" spc="-20" dirty="0"/>
              <a:t> </a:t>
            </a:r>
            <a:r>
              <a:rPr lang="en-US" spc="-3" dirty="0"/>
              <a:t>or</a:t>
            </a:r>
            <a:r>
              <a:rPr lang="en-US" dirty="0"/>
              <a:t> </a:t>
            </a:r>
            <a:r>
              <a:rPr lang="en-US" spc="-3" dirty="0"/>
              <a:t>using this</a:t>
            </a:r>
            <a:r>
              <a:rPr lang="en-US" dirty="0"/>
              <a:t> </a:t>
            </a:r>
            <a:r>
              <a:rPr lang="en-US" spc="-3" dirty="0"/>
              <a:t>report</a:t>
            </a:r>
            <a:r>
              <a:rPr lang="en-US" spc="-14" dirty="0"/>
              <a:t> </a:t>
            </a:r>
            <a:r>
              <a:rPr lang="en-US" spc="-3" dirty="0"/>
              <a:t>for</a:t>
            </a:r>
            <a:r>
              <a:rPr lang="en-US" dirty="0"/>
              <a:t> </a:t>
            </a:r>
            <a:r>
              <a:rPr lang="en-US" spc="-3" dirty="0"/>
              <a:t>other</a:t>
            </a:r>
            <a:r>
              <a:rPr lang="en-US" spc="-7" dirty="0"/>
              <a:t> </a:t>
            </a:r>
            <a:r>
              <a:rPr lang="en-US" spc="-3" dirty="0"/>
              <a:t>commercial</a:t>
            </a:r>
            <a:r>
              <a:rPr lang="en-US" spc="7" dirty="0"/>
              <a:t> </a:t>
            </a:r>
            <a:r>
              <a:rPr lang="en-US" spc="-3" dirty="0"/>
              <a:t>purposes is</a:t>
            </a:r>
            <a:r>
              <a:rPr lang="en-US" dirty="0"/>
              <a:t> </a:t>
            </a:r>
            <a:r>
              <a:rPr lang="en-US" spc="-3" dirty="0"/>
              <a:t>prohibited.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4/30/24</a:t>
            </a:fld>
            <a:endParaRPr lang="en-US" dirty="0"/>
          </a:p>
        </p:txBody>
      </p:sp>
      <p:sp>
        <p:nvSpPr>
          <p:cNvPr id="6" name="Holder 6"/>
          <p:cNvSpPr>
            <a:spLocks noGrp="1"/>
          </p:cNvSpPr>
          <p:nvPr>
            <p:ph type="sldNum" sz="quarter" idx="7"/>
          </p:nvPr>
        </p:nvSpPr>
        <p:spPr/>
        <p:txBody>
          <a:bodyPr lIns="0" tIns="0" rIns="0" bIns="0"/>
          <a:lstStyle>
            <a:lvl1pPr>
              <a:defRPr sz="680" b="0" i="0">
                <a:solidFill>
                  <a:schemeClr val="tx1"/>
                </a:solidFill>
                <a:latin typeface="Arial Narrow"/>
                <a:cs typeface="Arial Narrow"/>
              </a:defRPr>
            </a:lvl1pPr>
          </a:lstStyle>
          <a:p>
            <a:pPr marL="25912">
              <a:spcBef>
                <a:spcPts val="20"/>
              </a:spcBef>
            </a:pPr>
            <a:fld id="{81D60167-4931-47E6-BA6A-407CBD079E47}" type="slidenum">
              <a:rPr lang="en-US" spc="-3" smtClean="0"/>
              <a:pPr marL="25912">
                <a:spcBef>
                  <a:spcPts val="20"/>
                </a:spcBef>
              </a:pPr>
              <a:t>‹#›</a:t>
            </a:fld>
            <a:endParaRPr lang="en-US" spc="-3" dirty="0"/>
          </a:p>
        </p:txBody>
      </p:sp>
    </p:spTree>
    <p:extLst>
      <p:ext uri="{BB962C8B-B14F-4D97-AF65-F5344CB8AC3E}">
        <p14:creationId xmlns:p14="http://schemas.microsoft.com/office/powerpoint/2010/main" val="22898273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Rectangle 14"/>
          <p:cNvSpPr/>
          <p:nvPr userDrawn="1"/>
        </p:nvSpPr>
        <p:spPr>
          <a:xfrm>
            <a:off x="1465385" y="0"/>
            <a:ext cx="5392618" cy="873104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graphicFrame>
        <p:nvGraphicFramePr>
          <p:cNvPr id="2" name="Object 1" hidden="1"/>
          <p:cNvGraphicFramePr>
            <a:graphicFrameLocks noChangeAspect="1"/>
          </p:cNvGraphicFramePr>
          <p:nvPr userDrawn="1">
            <p:custDataLst>
              <p:tags r:id="rId1"/>
            </p:custDataLst>
          </p:nvPr>
        </p:nvGraphicFramePr>
        <p:xfrm>
          <a:off x="895"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5"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fontAlgn="auto">
              <a:lnSpc>
                <a:spcPct val="90000"/>
              </a:lnSpc>
              <a:spcBef>
                <a:spcPct val="0"/>
              </a:spcBef>
              <a:spcAft>
                <a:spcPct val="0"/>
              </a:spcAft>
            </a:pPr>
            <a:endParaRPr lang="en-US" sz="2667" b="1" i="0" baseline="0" dirty="0">
              <a:solidFill>
                <a:schemeClr val="accent5">
                  <a:lumMod val="75000"/>
                </a:schemeClr>
              </a:solidFill>
              <a:latin typeface="Calibri Light" panose="020F0302020204030204" pitchFamily="34" charset="0"/>
              <a:ea typeface="+mj-ea"/>
              <a:cs typeface="+mj-cs"/>
              <a:sym typeface="Calibri Light" panose="020F0302020204030204" pitchFamily="34" charset="0"/>
            </a:endParaRPr>
          </a:p>
        </p:txBody>
      </p:sp>
      <p:sp>
        <p:nvSpPr>
          <p:cNvPr id="3" name="Title 2"/>
          <p:cNvSpPr>
            <a:spLocks noGrp="1"/>
          </p:cNvSpPr>
          <p:nvPr>
            <p:ph type="title"/>
          </p:nvPr>
        </p:nvSpPr>
        <p:spPr>
          <a:xfrm>
            <a:off x="2964426" y="1486271"/>
            <a:ext cx="3313028" cy="1098961"/>
          </a:xfrm>
          <a:prstGeom prst="rect">
            <a:avLst/>
          </a:prstGeom>
        </p:spPr>
        <p:txBody>
          <a:bodyPr/>
          <a:lstStyle>
            <a:lvl1pPr>
              <a:defRPr kumimoji="0" lang="en-US" sz="2800" b="0" i="0" u="none" strike="noStrike" kern="1200" cap="none" spc="0" normalizeH="0" baseline="0" dirty="0">
                <a:ln>
                  <a:noFill/>
                </a:ln>
                <a:solidFill>
                  <a:schemeClr val="bg1"/>
                </a:solidFill>
                <a:effectLst/>
                <a:uLnTx/>
                <a:uFillTx/>
                <a:latin typeface="Trebuchet MS" panose="020B0603020202020204" pitchFamily="34" charset="0"/>
                <a:ea typeface="+mj-ea"/>
                <a:cs typeface="+mj-cs"/>
              </a:defRPr>
            </a:lvl1pPr>
          </a:lstStyle>
          <a:p>
            <a:endParaRPr lang="en-US"/>
          </a:p>
        </p:txBody>
      </p:sp>
      <p:sp>
        <p:nvSpPr>
          <p:cNvPr id="14" name="Title 2"/>
          <p:cNvSpPr txBox="1">
            <a:spLocks/>
          </p:cNvSpPr>
          <p:nvPr userDrawn="1"/>
        </p:nvSpPr>
        <p:spPr>
          <a:xfrm>
            <a:off x="109778" y="8878029"/>
            <a:ext cx="485536" cy="265971"/>
          </a:xfrm>
          <a:prstGeom prst="rect">
            <a:avLst/>
          </a:prstGeom>
        </p:spPr>
        <p:txBody>
          <a:bodyPr vert="horz" lIns="0" tIns="45671" rIns="0" bIns="45671"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lang="en-US" sz="700" b="0" dirty="0"/>
              <a:t>Source: BASF</a:t>
            </a:r>
          </a:p>
        </p:txBody>
      </p:sp>
      <p:sp>
        <p:nvSpPr>
          <p:cNvPr id="19" name="Slide Number Placeholder 6"/>
          <p:cNvSpPr txBox="1">
            <a:spLocks/>
          </p:cNvSpPr>
          <p:nvPr userDrawn="1"/>
        </p:nvSpPr>
        <p:spPr>
          <a:xfrm>
            <a:off x="1465382" y="8061596"/>
            <a:ext cx="5392618" cy="554828"/>
          </a:xfrm>
          <a:prstGeom prst="rect">
            <a:avLst/>
          </a:prstGeom>
          <a:solidFill>
            <a:schemeClr val="bg1"/>
          </a:solid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1400" dirty="0">
              <a:solidFill>
                <a:schemeClr val="bg1">
                  <a:lumMod val="50000"/>
                </a:schemeClr>
              </a:solidFill>
            </a:endParaRPr>
          </a:p>
        </p:txBody>
      </p:sp>
      <p:sp>
        <p:nvSpPr>
          <p:cNvPr id="6" name="TextBox 5"/>
          <p:cNvSpPr txBox="1"/>
          <p:nvPr userDrawn="1"/>
        </p:nvSpPr>
        <p:spPr>
          <a:xfrm>
            <a:off x="4351982" y="8280439"/>
            <a:ext cx="822960" cy="201658"/>
          </a:xfrm>
          <a:prstGeom prst="rect">
            <a:avLst/>
          </a:prstGeom>
          <a:noFill/>
        </p:spPr>
        <p:txBody>
          <a:bodyPr wrap="square" rtlCol="0">
            <a:spAutoFit/>
          </a:bodyPr>
          <a:lstStyle/>
          <a:p>
            <a:pPr algn="l">
              <a:lnSpc>
                <a:spcPts val="800"/>
              </a:lnSpc>
            </a:pPr>
            <a:r>
              <a:rPr lang="en-US" sz="1100" dirty="0">
                <a:solidFill>
                  <a:srgbClr val="C55A11"/>
                </a:solidFill>
                <a:latin typeface="Trebuchet MS" panose="020B0603020202020204" pitchFamily="34" charset="0"/>
                <a:cs typeface="Calibri" panose="020F0502020204030204" pitchFamily="34" charset="0"/>
              </a:rPr>
              <a:t>Hydrogen</a:t>
            </a:r>
            <a:endParaRPr lang="en-US" sz="1100" baseline="-25000" dirty="0">
              <a:solidFill>
                <a:srgbClr val="C55A11"/>
              </a:solidFill>
              <a:latin typeface="Trebuchet MS" panose="020B0603020202020204" pitchFamily="34" charset="0"/>
              <a:cs typeface="Calibri" panose="020F0502020204030204" pitchFamily="34" charset="0"/>
            </a:endParaRPr>
          </a:p>
        </p:txBody>
      </p:sp>
      <p:sp>
        <p:nvSpPr>
          <p:cNvPr id="24" name="TextBox 23"/>
          <p:cNvSpPr txBox="1"/>
          <p:nvPr userDrawn="1"/>
        </p:nvSpPr>
        <p:spPr>
          <a:xfrm>
            <a:off x="5384134" y="8280439"/>
            <a:ext cx="822960" cy="201658"/>
          </a:xfrm>
          <a:prstGeom prst="rect">
            <a:avLst/>
          </a:prstGeom>
          <a:noFill/>
        </p:spPr>
        <p:txBody>
          <a:bodyPr wrap="square" rtlCol="0">
            <a:spAutoFit/>
          </a:bodyPr>
          <a:lstStyle/>
          <a:p>
            <a:pPr algn="l">
              <a:lnSpc>
                <a:spcPts val="800"/>
              </a:lnSpc>
            </a:pPr>
            <a:r>
              <a:rPr lang="en-US" altLang="zh-CN" sz="1100" kern="1200" dirty="0">
                <a:solidFill>
                  <a:schemeClr val="bg1">
                    <a:lumMod val="75000"/>
                  </a:schemeClr>
                </a:solidFill>
                <a:latin typeface="Trebuchet MS" panose="020B0603020202020204" pitchFamily="34" charset="0"/>
                <a:ea typeface="+mn-ea"/>
                <a:cs typeface="Calibri" panose="020F0502020204030204" pitchFamily="34" charset="0"/>
              </a:rPr>
              <a:t>Chemicals</a:t>
            </a:r>
            <a:endParaRPr lang="en-US" sz="1100" kern="1200" dirty="0">
              <a:solidFill>
                <a:schemeClr val="bg1">
                  <a:lumMod val="75000"/>
                </a:schemeClr>
              </a:solidFill>
              <a:latin typeface="Trebuchet MS" panose="020B0603020202020204" pitchFamily="34" charset="0"/>
              <a:ea typeface="+mn-ea"/>
              <a:cs typeface="Calibri" panose="020F0502020204030204" pitchFamily="34" charset="0"/>
            </a:endParaRPr>
          </a:p>
        </p:txBody>
      </p:sp>
      <p:sp>
        <p:nvSpPr>
          <p:cNvPr id="16" name="TextBox 15"/>
          <p:cNvSpPr txBox="1"/>
          <p:nvPr userDrawn="1"/>
        </p:nvSpPr>
        <p:spPr>
          <a:xfrm>
            <a:off x="2287678" y="8280439"/>
            <a:ext cx="822960" cy="20024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Transport </a:t>
            </a:r>
          </a:p>
        </p:txBody>
      </p:sp>
      <p:sp>
        <p:nvSpPr>
          <p:cNvPr id="17" name="TextBox 16"/>
          <p:cNvSpPr txBox="1"/>
          <p:nvPr userDrawn="1"/>
        </p:nvSpPr>
        <p:spPr>
          <a:xfrm>
            <a:off x="3319830" y="8280439"/>
            <a:ext cx="822960" cy="201658"/>
          </a:xfrm>
          <a:prstGeom prst="rect">
            <a:avLst/>
          </a:prstGeom>
          <a:noFill/>
        </p:spPr>
        <p:txBody>
          <a:bodyPr wrap="square" rtlCol="0">
            <a:spAutoFit/>
          </a:bodyPr>
          <a:lstStyle/>
          <a:p>
            <a:pPr algn="l">
              <a:lnSpc>
                <a:spcPts val="800"/>
              </a:lnSpc>
            </a:pPr>
            <a:r>
              <a:rPr lang="en-US" sz="1100" dirty="0">
                <a:solidFill>
                  <a:srgbClr val="C3C3C3"/>
                </a:solidFill>
                <a:latin typeface="Trebuchet MS" panose="020B0603020202020204" pitchFamily="34" charset="0"/>
                <a:cs typeface="Calibri" panose="020F0502020204030204" pitchFamily="34" charset="0"/>
              </a:rPr>
              <a:t>Batteries</a:t>
            </a:r>
            <a:endParaRPr lang="en-US" sz="1100" baseline="-25000" dirty="0">
              <a:solidFill>
                <a:srgbClr val="C3C3C3"/>
              </a:solidFill>
              <a:latin typeface="Trebuchet MS" panose="020B0603020202020204" pitchFamily="34" charset="0"/>
              <a:cs typeface="Calibri" panose="020F0502020204030204" pitchFamily="34" charset="0"/>
            </a:endParaRPr>
          </a:p>
        </p:txBody>
      </p:sp>
      <p:sp>
        <p:nvSpPr>
          <p:cNvPr id="5" name="Text Placeholder 4"/>
          <p:cNvSpPr>
            <a:spLocks noGrp="1"/>
          </p:cNvSpPr>
          <p:nvPr>
            <p:ph type="body" sz="quarter" idx="10"/>
          </p:nvPr>
        </p:nvSpPr>
        <p:spPr>
          <a:xfrm>
            <a:off x="2964425" y="1059234"/>
            <a:ext cx="3313028" cy="427037"/>
          </a:xfrm>
          <a:prstGeom prst="rect">
            <a:avLst/>
          </a:prstGeom>
        </p:spPr>
        <p:txBody>
          <a:bodyPr/>
          <a:lstStyle>
            <a:lvl1pPr marL="0" indent="0">
              <a:buNone/>
              <a:defRPr sz="1800">
                <a:solidFill>
                  <a:schemeClr val="bg1"/>
                </a:solidFill>
                <a:latin typeface="Trebuchet MS" panose="020B0603020202020204" pitchFamily="34" charset="0"/>
              </a:defRPr>
            </a:lvl1pPr>
          </a:lstStyle>
          <a:p>
            <a:pPr lvl="0"/>
            <a:r>
              <a:rPr lang="en-US"/>
              <a:t>Edit Master</a:t>
            </a:r>
          </a:p>
        </p:txBody>
      </p:sp>
      <p:sp>
        <p:nvSpPr>
          <p:cNvPr id="4" name="Rectangle 3"/>
          <p:cNvSpPr/>
          <p:nvPr userDrawn="1"/>
        </p:nvSpPr>
        <p:spPr>
          <a:xfrm>
            <a:off x="0" y="-11875"/>
            <a:ext cx="1465382" cy="806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895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4080509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375589" y="3363091"/>
            <a:ext cx="3236246"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3343466"/>
            <a:ext cx="2795898"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1377688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0" y="334346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334346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7957291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5" y="5550628"/>
            <a:ext cx="2893909" cy="30342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09172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2823322"/>
            <a:ext cx="2888701" cy="2618609"/>
          </a:xfrm>
          <a:prstGeom prst="rect">
            <a:avLst/>
          </a:prstGeom>
        </p:spPr>
        <p:txBody>
          <a:bodyPr/>
          <a:lstStyle>
            <a:lvl1pPr marL="0" indent="0">
              <a:buNone/>
              <a:defRPr/>
            </a:lvl1pPr>
          </a:lstStyle>
          <a:p>
            <a:pPr lvl="0"/>
            <a:r>
              <a:rPr lang="en-US"/>
              <a:t>Edit Master text styles</a:t>
            </a:r>
          </a:p>
        </p:txBody>
      </p:sp>
      <p:sp>
        <p:nvSpPr>
          <p:cNvPr id="17" name="Content Placeholder 5"/>
          <p:cNvSpPr>
            <a:spLocks noGrp="1"/>
          </p:cNvSpPr>
          <p:nvPr>
            <p:ph sz="quarter" idx="42"/>
          </p:nvPr>
        </p:nvSpPr>
        <p:spPr>
          <a:xfrm>
            <a:off x="3723135" y="2823322"/>
            <a:ext cx="2888701" cy="2618609"/>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3"/>
          </p:nvPr>
        </p:nvSpPr>
        <p:spPr>
          <a:xfrm>
            <a:off x="3723135" y="5550628"/>
            <a:ext cx="2888701" cy="3034253"/>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9468750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5" name="Content Placeholder 5"/>
          <p:cNvSpPr>
            <a:spLocks noGrp="1"/>
          </p:cNvSpPr>
          <p:nvPr>
            <p:ph sz="quarter" idx="40"/>
          </p:nvPr>
        </p:nvSpPr>
        <p:spPr>
          <a:xfrm>
            <a:off x="314770" y="182342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182342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9852216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363375"/>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18669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Text Placeholder 3"/>
          <p:cNvSpPr>
            <a:spLocks noGrp="1"/>
          </p:cNvSpPr>
          <p:nvPr>
            <p:ph type="body" sz="quarter" idx="40"/>
          </p:nvPr>
        </p:nvSpPr>
        <p:spPr>
          <a:xfrm>
            <a:off x="3605630" y="5383000"/>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5258389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288216"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811424" y="3243449"/>
            <a:ext cx="2772629" cy="1832752"/>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1"/>
          </p:nvPr>
        </p:nvSpPr>
        <p:spPr>
          <a:xfrm>
            <a:off x="309563" y="5229176"/>
            <a:ext cx="6274490"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1094839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235945"/>
            <a:ext cx="6302272"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692393"/>
            <a:ext cx="3033712" cy="2383808"/>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90298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578123" y="2685624"/>
            <a:ext cx="3033712" cy="2383808"/>
          </a:xfrm>
          <a:prstGeom prst="rect">
            <a:avLst/>
          </a:prstGeom>
        </p:spPr>
        <p:txBody>
          <a:bodyPr/>
          <a:lstStyle>
            <a:lvl1pPr marL="0" indent="0">
              <a:buNone/>
              <a:defRPr/>
            </a:lvl1pPr>
          </a:lstStyle>
          <a:p>
            <a:pPr lvl="0"/>
            <a:r>
              <a:rPr lang="en-US"/>
              <a:t>Edit Master text styles</a:t>
            </a:r>
          </a:p>
        </p:txBody>
      </p:sp>
      <p:sp>
        <p:nvSpPr>
          <p:cNvPr id="18" name="Text Placeholder 3"/>
          <p:cNvSpPr>
            <a:spLocks noGrp="1"/>
          </p:cNvSpPr>
          <p:nvPr>
            <p:ph type="body" sz="quarter" idx="43"/>
          </p:nvPr>
        </p:nvSpPr>
        <p:spPr>
          <a:xfrm>
            <a:off x="309564" y="6736582"/>
            <a:ext cx="4533900"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4"/>
          </p:nvPr>
        </p:nvSpPr>
        <p:spPr>
          <a:xfrm>
            <a:off x="4972049" y="6736582"/>
            <a:ext cx="1639785" cy="1347916"/>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15431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4"/>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807345"/>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711970"/>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721781"/>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7626406"/>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7636217"/>
            <a:ext cx="3111397" cy="786060"/>
          </a:xfrm>
          <a:prstGeom prst="rect">
            <a:avLst/>
          </a:prstGeom>
        </p:spPr>
        <p:txBody>
          <a:bodyPr/>
          <a:lstStyle>
            <a:lvl1pPr marL="0" indent="0">
              <a:buNone/>
              <a:defRPr/>
            </a:lvl1pPr>
          </a:lstStyle>
          <a:p>
            <a:pPr lvl="0"/>
            <a:r>
              <a:rPr lang="en-US"/>
              <a:t>Edit Master text styles</a:t>
            </a:r>
          </a:p>
        </p:txBody>
      </p:sp>
      <p:sp>
        <p:nvSpPr>
          <p:cNvPr id="21"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1400166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3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2" y="3042158"/>
            <a:ext cx="6302271" cy="330169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2527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09564" y="6510369"/>
            <a:ext cx="4533900" cy="157204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4"/>
          </p:nvPr>
        </p:nvSpPr>
        <p:spPr>
          <a:xfrm>
            <a:off x="4972049" y="6510018"/>
            <a:ext cx="1639785" cy="157448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1148548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2701579"/>
            <a:ext cx="3111395" cy="214841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692393"/>
            <a:ext cx="3033712" cy="215672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90298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09561" y="5015628"/>
            <a:ext cx="6302273" cy="1556622"/>
          </a:xfrm>
          <a:prstGeom prst="rect">
            <a:avLst/>
          </a:prstGeom>
        </p:spPr>
        <p:txBody>
          <a:bodyPr/>
          <a:lstStyle>
            <a:lvl1pPr marL="0" indent="0">
              <a:buNone/>
              <a:defRPr/>
            </a:lvl1pPr>
          </a:lstStyle>
          <a:p>
            <a:pPr lvl="0"/>
            <a:r>
              <a:rPr lang="en-US"/>
              <a:t>Edit Master text styles</a:t>
            </a:r>
          </a:p>
        </p:txBody>
      </p:sp>
      <p:sp>
        <p:nvSpPr>
          <p:cNvPr id="18" name="Text Placeholder 3"/>
          <p:cNvSpPr>
            <a:spLocks noGrp="1"/>
          </p:cNvSpPr>
          <p:nvPr>
            <p:ph type="body" sz="quarter" idx="43"/>
          </p:nvPr>
        </p:nvSpPr>
        <p:spPr>
          <a:xfrm>
            <a:off x="309564" y="6736582"/>
            <a:ext cx="6302268"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673302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253260"/>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157885"/>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167696"/>
            <a:ext cx="3111397"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1637746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538748"/>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83528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2548559"/>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4453184"/>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4462995"/>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6367620"/>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6377431"/>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4320300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3357789"/>
            <a:ext cx="3111397" cy="522709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76948"/>
            <a:ext cx="3039279" cy="2418694"/>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64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Content Placeholder 5"/>
          <p:cNvSpPr>
            <a:spLocks noGrp="1"/>
          </p:cNvSpPr>
          <p:nvPr>
            <p:ph sz="quarter" idx="41"/>
          </p:nvPr>
        </p:nvSpPr>
        <p:spPr>
          <a:xfrm>
            <a:off x="309563" y="5962052"/>
            <a:ext cx="3039279" cy="245641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6176111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4"/>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807345"/>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711970"/>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721781"/>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7626406"/>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7636217"/>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1219307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8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3"/>
            <a:ext cx="3039279" cy="2092953"/>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2"/>
          </p:nvPr>
        </p:nvSpPr>
        <p:spPr>
          <a:xfrm>
            <a:off x="309564" y="5972169"/>
            <a:ext cx="6302272" cy="2281182"/>
          </a:xfrm>
          <a:prstGeom prst="rect">
            <a:avLst/>
          </a:prstGeom>
        </p:spPr>
        <p:txBody>
          <a:bodyPr/>
          <a:lstStyle>
            <a:lvl1pPr marL="0" indent="0">
              <a:buNone/>
              <a:defRPr/>
            </a:lvl1pPr>
          </a:lstStyle>
          <a:p>
            <a:pPr lvl="0"/>
            <a:r>
              <a:rPr lang="en-US"/>
              <a:t>Edit Master text styles</a:t>
            </a:r>
          </a:p>
        </p:txBody>
      </p:sp>
      <p:sp>
        <p:nvSpPr>
          <p:cNvPr id="20" name="Text Placeholder 3"/>
          <p:cNvSpPr>
            <a:spLocks noGrp="1"/>
          </p:cNvSpPr>
          <p:nvPr>
            <p:ph type="body" sz="quarter" idx="45"/>
          </p:nvPr>
        </p:nvSpPr>
        <p:spPr>
          <a:xfrm>
            <a:off x="3500438" y="3797534"/>
            <a:ext cx="3111398"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9315391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2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897930"/>
            <a:ext cx="3039279" cy="199770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8"/>
            <a:ext cx="6302272" cy="109850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2"/>
          </p:nvPr>
        </p:nvSpPr>
        <p:spPr>
          <a:xfrm>
            <a:off x="309563" y="4990882"/>
            <a:ext cx="3039279" cy="2105243"/>
          </a:xfrm>
          <a:prstGeom prst="rect">
            <a:avLst/>
          </a:prstGeom>
        </p:spPr>
        <p:txBody>
          <a:bodyPr/>
          <a:lstStyle>
            <a:lvl1pPr marL="0" indent="0">
              <a:buNone/>
              <a:defRPr/>
            </a:lvl1pPr>
          </a:lstStyle>
          <a:p>
            <a:pPr lvl="0"/>
            <a:r>
              <a:rPr lang="en-US"/>
              <a:t>Edit Master text styles</a:t>
            </a:r>
          </a:p>
        </p:txBody>
      </p:sp>
      <p:sp>
        <p:nvSpPr>
          <p:cNvPr id="20" name="Text Placeholder 3"/>
          <p:cNvSpPr>
            <a:spLocks noGrp="1"/>
          </p:cNvSpPr>
          <p:nvPr>
            <p:ph type="body" sz="quarter" idx="45"/>
          </p:nvPr>
        </p:nvSpPr>
        <p:spPr>
          <a:xfrm>
            <a:off x="3500438" y="2897931"/>
            <a:ext cx="3111398" cy="199770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6"/>
          </p:nvPr>
        </p:nvSpPr>
        <p:spPr>
          <a:xfrm>
            <a:off x="3500438" y="4990882"/>
            <a:ext cx="3111397" cy="2105243"/>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7"/>
          </p:nvPr>
        </p:nvSpPr>
        <p:spPr>
          <a:xfrm>
            <a:off x="309563" y="7191375"/>
            <a:ext cx="6302273" cy="967494"/>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57940356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29963521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2764614"/>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113347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09563" y="5267307"/>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0" name="Content Placeholder 5"/>
          <p:cNvSpPr>
            <a:spLocks noGrp="1"/>
          </p:cNvSpPr>
          <p:nvPr>
            <p:ph sz="quarter" idx="40"/>
          </p:nvPr>
        </p:nvSpPr>
        <p:spPr>
          <a:xfrm>
            <a:off x="309563" y="4083843"/>
            <a:ext cx="6302272" cy="1133475"/>
          </a:xfrm>
          <a:prstGeom prst="rect">
            <a:avLst/>
          </a:prstGeom>
        </p:spPr>
        <p:txBody>
          <a:bodyPr/>
          <a:lstStyle>
            <a:lvl1pPr marL="0" indent="0">
              <a:buNone/>
              <a:defRPr/>
            </a:lvl1pPr>
          </a:lstStyle>
          <a:p>
            <a:pPr lvl="0"/>
            <a:r>
              <a:rPr lang="en-US"/>
              <a:t>Edit Master text styles</a:t>
            </a:r>
          </a:p>
        </p:txBody>
      </p:sp>
      <p:sp>
        <p:nvSpPr>
          <p:cNvPr id="14" name="Text Placeholder 3"/>
          <p:cNvSpPr>
            <a:spLocks noGrp="1"/>
          </p:cNvSpPr>
          <p:nvPr>
            <p:ph type="body" sz="quarter" idx="41"/>
          </p:nvPr>
        </p:nvSpPr>
        <p:spPr>
          <a:xfrm>
            <a:off x="309563" y="7770000"/>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2"/>
          </p:nvPr>
        </p:nvSpPr>
        <p:spPr>
          <a:xfrm>
            <a:off x="309563" y="6586536"/>
            <a:ext cx="6302272" cy="113347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558053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5"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18708744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5076825"/>
            <a:ext cx="3111397"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Content Placeholder 5"/>
          <p:cNvSpPr>
            <a:spLocks noGrp="1"/>
          </p:cNvSpPr>
          <p:nvPr>
            <p:ph sz="quarter" idx="39"/>
          </p:nvPr>
        </p:nvSpPr>
        <p:spPr>
          <a:xfrm>
            <a:off x="345386" y="5076824"/>
            <a:ext cx="3083408" cy="35080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3929954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565928"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14785458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581150"/>
            <a:ext cx="3063029" cy="668517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500437" y="1581150"/>
            <a:ext cx="3111397" cy="212887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500436" y="3821258"/>
            <a:ext cx="3111397" cy="2204963"/>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00435" y="6137450"/>
            <a:ext cx="3111397" cy="212887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58354326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273377" y="1648761"/>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2375233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679770"/>
            <a:ext cx="6302272"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304636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5970901"/>
            <a:ext cx="3046361" cy="21971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3954184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3" y="6758011"/>
            <a:ext cx="630227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98233485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4" y="6758011"/>
            <a:ext cx="2024062" cy="1717125"/>
          </a:xfrm>
          <a:prstGeom prst="rect">
            <a:avLst/>
          </a:prstGeom>
        </p:spPr>
        <p:txBody>
          <a:bodyPr/>
          <a:lstStyle>
            <a:lvl1pPr marL="0" indent="0">
              <a:buNone/>
              <a:defRPr/>
            </a:lvl1pPr>
          </a:lstStyle>
          <a:p>
            <a:pPr lvl="0"/>
            <a:r>
              <a:rPr lang="en-US"/>
              <a:t>Edit Master text styles</a:t>
            </a:r>
          </a:p>
        </p:txBody>
      </p:sp>
      <p:sp>
        <p:nvSpPr>
          <p:cNvPr id="9" name="Content Placeholder 5"/>
          <p:cNvSpPr>
            <a:spLocks noGrp="1"/>
          </p:cNvSpPr>
          <p:nvPr>
            <p:ph sz="quarter" idx="41"/>
          </p:nvPr>
        </p:nvSpPr>
        <p:spPr>
          <a:xfrm>
            <a:off x="2448668" y="6758011"/>
            <a:ext cx="2024062" cy="1717125"/>
          </a:xfrm>
          <a:prstGeom prst="rect">
            <a:avLst/>
          </a:prstGeom>
        </p:spPr>
        <p:txBody>
          <a:bodyPr/>
          <a:lstStyle>
            <a:lvl1pPr marL="0" indent="0">
              <a:buNone/>
              <a:defRPr/>
            </a:lvl1pPr>
          </a:lstStyle>
          <a:p>
            <a:pPr lvl="0"/>
            <a:r>
              <a:rPr lang="en-US"/>
              <a:t>Edit Master text styles</a:t>
            </a:r>
          </a:p>
        </p:txBody>
      </p:sp>
      <p:sp>
        <p:nvSpPr>
          <p:cNvPr id="10" name="Content Placeholder 5"/>
          <p:cNvSpPr>
            <a:spLocks noGrp="1"/>
          </p:cNvSpPr>
          <p:nvPr>
            <p:ph sz="quarter" idx="42"/>
          </p:nvPr>
        </p:nvSpPr>
        <p:spPr>
          <a:xfrm>
            <a:off x="4587773" y="6758011"/>
            <a:ext cx="202406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184495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6"/>
            <a:ext cx="6302272" cy="96390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732632"/>
            <a:ext cx="6302272" cy="161470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4452476"/>
            <a:ext cx="6302272" cy="1224424"/>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4" y="5782038"/>
            <a:ext cx="3062286" cy="2693099"/>
          </a:xfrm>
          <a:prstGeom prst="rect">
            <a:avLst/>
          </a:prstGeom>
        </p:spPr>
        <p:txBody>
          <a:bodyPr/>
          <a:lstStyle>
            <a:lvl1pPr marL="0" indent="0">
              <a:buNone/>
              <a:defRPr/>
            </a:lvl1pPr>
          </a:lstStyle>
          <a:p>
            <a:pPr lvl="0"/>
            <a:r>
              <a:rPr lang="en-US"/>
              <a:t>Edit Master text styles</a:t>
            </a:r>
          </a:p>
        </p:txBody>
      </p:sp>
      <p:sp>
        <p:nvSpPr>
          <p:cNvPr id="14" name="Content Placeholder 5"/>
          <p:cNvSpPr>
            <a:spLocks noGrp="1"/>
          </p:cNvSpPr>
          <p:nvPr>
            <p:ph sz="quarter" idx="43"/>
          </p:nvPr>
        </p:nvSpPr>
        <p:spPr>
          <a:xfrm>
            <a:off x="3549549" y="5782038"/>
            <a:ext cx="3062286" cy="2693099"/>
          </a:xfrm>
          <a:prstGeom prst="rect">
            <a:avLst/>
          </a:prstGeom>
        </p:spPr>
        <p:txBody>
          <a:bodyPr/>
          <a:lstStyle>
            <a:lvl1pPr marL="0" indent="0">
              <a:buNone/>
              <a:defRPr/>
            </a:lvl1pPr>
          </a:lstStyle>
          <a:p>
            <a:pPr lvl="0"/>
            <a:r>
              <a:rPr lang="en-US"/>
              <a:t>Edit Master text styles</a:t>
            </a:r>
          </a:p>
        </p:txBody>
      </p:sp>
      <p:sp>
        <p:nvSpPr>
          <p:cNvPr id="10" name="Content Placeholder 5"/>
          <p:cNvSpPr>
            <a:spLocks noGrp="1"/>
          </p:cNvSpPr>
          <p:nvPr>
            <p:ph sz="quarter" idx="42"/>
          </p:nvPr>
        </p:nvSpPr>
        <p:spPr>
          <a:xfrm>
            <a:off x="4802240" y="6127839"/>
            <a:ext cx="1625496" cy="169327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119480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4" y="3679770"/>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294735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3685708"/>
            <a:ext cx="304636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5474" y="5970901"/>
            <a:ext cx="3054196" cy="219715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14105584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17397" y="1688146"/>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24976" y="4548722"/>
            <a:ext cx="294735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3070" y="1688146"/>
            <a:ext cx="3054196" cy="56706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Text Placeholder 3"/>
          <p:cNvSpPr>
            <a:spLocks noGrp="1"/>
          </p:cNvSpPr>
          <p:nvPr>
            <p:ph type="body" sz="quarter" idx="42"/>
          </p:nvPr>
        </p:nvSpPr>
        <p:spPr>
          <a:xfrm>
            <a:off x="324260" y="3935797"/>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24260" y="6796373"/>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702001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581150"/>
            <a:ext cx="3063029" cy="668517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500437" y="1581150"/>
            <a:ext cx="3111397" cy="212887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500436" y="3821258"/>
            <a:ext cx="3111397" cy="2204963"/>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00435" y="6137450"/>
            <a:ext cx="3111397" cy="2128878"/>
          </a:xfrm>
          <a:prstGeom prst="rect">
            <a:avLst/>
          </a:prstGeom>
        </p:spPr>
        <p:txBody>
          <a:bodyPr/>
          <a:lstStyle>
            <a:lvl1pPr marL="0" indent="0">
              <a:buNone/>
              <a:defRPr/>
            </a:lvl1pPr>
          </a:lstStyle>
          <a:p>
            <a:pPr lvl="0"/>
            <a:r>
              <a:rPr lang="en-US"/>
              <a:t>Edit Master text styles</a:t>
            </a:r>
          </a:p>
        </p:txBody>
      </p:sp>
      <p:sp>
        <p:nvSpPr>
          <p:cNvPr id="17"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1040747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3114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167410"/>
            <a:ext cx="2972022" cy="16182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7" name="Content Placeholder 5"/>
          <p:cNvSpPr>
            <a:spLocks noGrp="1"/>
          </p:cNvSpPr>
          <p:nvPr>
            <p:ph sz="quarter" idx="39"/>
          </p:nvPr>
        </p:nvSpPr>
        <p:spPr>
          <a:xfrm>
            <a:off x="317397" y="4953480"/>
            <a:ext cx="2972022" cy="1618235"/>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0"/>
          </p:nvPr>
        </p:nvSpPr>
        <p:spPr>
          <a:xfrm>
            <a:off x="325231" y="6739550"/>
            <a:ext cx="2972022" cy="1618235"/>
          </a:xfrm>
          <a:prstGeom prst="rect">
            <a:avLst/>
          </a:prstGeom>
        </p:spPr>
        <p:txBody>
          <a:bodyPr/>
          <a:lstStyle>
            <a:lvl1pPr marL="0" indent="0">
              <a:buNone/>
              <a:defRPr/>
            </a:lvl1pPr>
          </a:lstStyle>
          <a:p>
            <a:pPr lvl="0"/>
            <a:r>
              <a:rPr lang="en-US"/>
              <a:t>Edit Master text styles</a:t>
            </a:r>
          </a:p>
        </p:txBody>
      </p:sp>
      <p:sp>
        <p:nvSpPr>
          <p:cNvPr id="19" name="Text Placeholder 3"/>
          <p:cNvSpPr>
            <a:spLocks noGrp="1"/>
          </p:cNvSpPr>
          <p:nvPr>
            <p:ph type="body" sz="quarter" idx="41"/>
          </p:nvPr>
        </p:nvSpPr>
        <p:spPr>
          <a:xfrm>
            <a:off x="3572141" y="3144465"/>
            <a:ext cx="3055361" cy="495358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85860195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5640398"/>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4" name="Text Placeholder 3"/>
          <p:cNvSpPr>
            <a:spLocks noGrp="1"/>
          </p:cNvSpPr>
          <p:nvPr>
            <p:ph type="body" sz="quarter" idx="39"/>
          </p:nvPr>
        </p:nvSpPr>
        <p:spPr>
          <a:xfrm>
            <a:off x="651926" y="299693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5" name="Text Placeholder 3"/>
          <p:cNvSpPr>
            <a:spLocks noGrp="1"/>
          </p:cNvSpPr>
          <p:nvPr>
            <p:ph type="body" sz="quarter" idx="40"/>
          </p:nvPr>
        </p:nvSpPr>
        <p:spPr>
          <a:xfrm>
            <a:off x="651926" y="327455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6" name="Text Placeholder 3"/>
          <p:cNvSpPr>
            <a:spLocks noGrp="1"/>
          </p:cNvSpPr>
          <p:nvPr>
            <p:ph type="body" sz="quarter" idx="41"/>
          </p:nvPr>
        </p:nvSpPr>
        <p:spPr>
          <a:xfrm>
            <a:off x="651926" y="4086636"/>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4364256"/>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55242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839568"/>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32440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785853"/>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Tree>
    <p:extLst>
      <p:ext uri="{BB962C8B-B14F-4D97-AF65-F5344CB8AC3E}">
        <p14:creationId xmlns:p14="http://schemas.microsoft.com/office/powerpoint/2010/main" val="80187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6234161"/>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6" name="Text Placeholder 3"/>
          <p:cNvSpPr>
            <a:spLocks noGrp="1"/>
          </p:cNvSpPr>
          <p:nvPr>
            <p:ph type="body" sz="quarter" idx="41"/>
          </p:nvPr>
        </p:nvSpPr>
        <p:spPr>
          <a:xfrm>
            <a:off x="651926" y="358787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386549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053658"/>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34080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91816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28708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19" name="Text Placeholder 3"/>
          <p:cNvSpPr>
            <a:spLocks noGrp="1"/>
          </p:cNvSpPr>
          <p:nvPr>
            <p:ph type="body" sz="quarter" idx="45"/>
          </p:nvPr>
        </p:nvSpPr>
        <p:spPr>
          <a:xfrm>
            <a:off x="651926" y="465541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0" name="Text Placeholder 3"/>
          <p:cNvSpPr>
            <a:spLocks noGrp="1"/>
          </p:cNvSpPr>
          <p:nvPr>
            <p:ph type="body" sz="quarter" idx="46"/>
          </p:nvPr>
        </p:nvSpPr>
        <p:spPr>
          <a:xfrm>
            <a:off x="651926" y="493303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1" name="Text Placeholder 3"/>
          <p:cNvSpPr>
            <a:spLocks noGrp="1"/>
          </p:cNvSpPr>
          <p:nvPr>
            <p:ph type="body" sz="quarter" idx="47"/>
          </p:nvPr>
        </p:nvSpPr>
        <p:spPr>
          <a:xfrm>
            <a:off x="651926" y="5121200"/>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2" name="Text Placeholder 3"/>
          <p:cNvSpPr>
            <a:spLocks noGrp="1"/>
          </p:cNvSpPr>
          <p:nvPr>
            <p:ph type="body" sz="quarter" idx="48"/>
          </p:nvPr>
        </p:nvSpPr>
        <p:spPr>
          <a:xfrm>
            <a:off x="651926" y="5408345"/>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4489979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40" b="1" i="0">
                <a:solidFill>
                  <a:srgbClr val="FFC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46" b="0" i="0">
                <a:solidFill>
                  <a:srgbClr val="A6A6A6"/>
                </a:solidFill>
                <a:latin typeface="Calibri"/>
                <a:cs typeface="Calibri"/>
              </a:defRPr>
            </a:lvl1pPr>
          </a:lstStyle>
          <a:p>
            <a:pPr marL="8637">
              <a:lnSpc>
                <a:spcPts val="680"/>
              </a:lnSpc>
            </a:pPr>
            <a:r>
              <a:rPr lang="en-US" spc="-3" dirty="0"/>
              <a:t>For</a:t>
            </a:r>
            <a:r>
              <a:rPr lang="en-US" dirty="0"/>
              <a:t> </a:t>
            </a:r>
            <a:r>
              <a:rPr lang="en-US" spc="-3" dirty="0"/>
              <a:t>internal</a:t>
            </a:r>
            <a:r>
              <a:rPr lang="en-US" spc="-10" dirty="0"/>
              <a:t> </a:t>
            </a:r>
            <a:r>
              <a:rPr lang="en-US" spc="-3" dirty="0"/>
              <a:t>use</a:t>
            </a:r>
            <a:r>
              <a:rPr lang="en-US" spc="3" dirty="0"/>
              <a:t> </a:t>
            </a:r>
            <a:r>
              <a:rPr lang="en-US" dirty="0"/>
              <a:t>only.</a:t>
            </a:r>
            <a:r>
              <a:rPr lang="en-US" spc="-10" dirty="0"/>
              <a:t> </a:t>
            </a:r>
            <a:r>
              <a:rPr lang="en-US" spc="-3" dirty="0"/>
              <a:t>Forwarding</a:t>
            </a:r>
            <a:r>
              <a:rPr lang="en-US" spc="-20" dirty="0"/>
              <a:t> </a:t>
            </a:r>
            <a:r>
              <a:rPr lang="en-US" spc="-3" dirty="0"/>
              <a:t>or</a:t>
            </a:r>
            <a:r>
              <a:rPr lang="en-US" dirty="0"/>
              <a:t> </a:t>
            </a:r>
            <a:r>
              <a:rPr lang="en-US" spc="-3" dirty="0"/>
              <a:t>using this</a:t>
            </a:r>
            <a:r>
              <a:rPr lang="en-US" dirty="0"/>
              <a:t> </a:t>
            </a:r>
            <a:r>
              <a:rPr lang="en-US" spc="-3" dirty="0"/>
              <a:t>report</a:t>
            </a:r>
            <a:r>
              <a:rPr lang="en-US" spc="-14" dirty="0"/>
              <a:t> </a:t>
            </a:r>
            <a:r>
              <a:rPr lang="en-US" spc="-3" dirty="0"/>
              <a:t>for</a:t>
            </a:r>
            <a:r>
              <a:rPr lang="en-US" dirty="0"/>
              <a:t> </a:t>
            </a:r>
            <a:r>
              <a:rPr lang="en-US" spc="-3" dirty="0"/>
              <a:t>other</a:t>
            </a:r>
            <a:r>
              <a:rPr lang="en-US" spc="-7" dirty="0"/>
              <a:t> </a:t>
            </a:r>
            <a:r>
              <a:rPr lang="en-US" spc="-3" dirty="0"/>
              <a:t>commercial</a:t>
            </a:r>
            <a:r>
              <a:rPr lang="en-US" spc="7" dirty="0"/>
              <a:t> </a:t>
            </a:r>
            <a:r>
              <a:rPr lang="en-US" spc="-3" dirty="0"/>
              <a:t>purposes is</a:t>
            </a:r>
            <a:r>
              <a:rPr lang="en-US" dirty="0"/>
              <a:t> </a:t>
            </a:r>
            <a:r>
              <a:rPr lang="en-US" spc="-3" dirty="0"/>
              <a:t>prohibited.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4/30/24</a:t>
            </a:fld>
            <a:endParaRPr lang="en-US" dirty="0"/>
          </a:p>
        </p:txBody>
      </p:sp>
      <p:sp>
        <p:nvSpPr>
          <p:cNvPr id="6" name="Holder 6"/>
          <p:cNvSpPr>
            <a:spLocks noGrp="1"/>
          </p:cNvSpPr>
          <p:nvPr>
            <p:ph type="sldNum" sz="quarter" idx="7"/>
          </p:nvPr>
        </p:nvSpPr>
        <p:spPr/>
        <p:txBody>
          <a:bodyPr lIns="0" tIns="0" rIns="0" bIns="0"/>
          <a:lstStyle>
            <a:lvl1pPr>
              <a:defRPr sz="680" b="0" i="0">
                <a:solidFill>
                  <a:schemeClr val="tx1"/>
                </a:solidFill>
                <a:latin typeface="Arial Narrow"/>
                <a:cs typeface="Arial Narrow"/>
              </a:defRPr>
            </a:lvl1pPr>
          </a:lstStyle>
          <a:p>
            <a:pPr marL="25912">
              <a:spcBef>
                <a:spcPts val="20"/>
              </a:spcBef>
            </a:pPr>
            <a:fld id="{81D60167-4931-47E6-BA6A-407CBD079E47}" type="slidenum">
              <a:rPr lang="en-US" spc="-3" smtClean="0"/>
              <a:pPr marL="25912">
                <a:spcBef>
                  <a:spcPts val="20"/>
                </a:spcBef>
              </a:pPr>
              <a:t>‹#›</a:t>
            </a:fld>
            <a:endParaRPr lang="en-US" spc="-3" dirty="0"/>
          </a:p>
        </p:txBody>
      </p:sp>
    </p:spTree>
    <p:extLst>
      <p:ext uri="{BB962C8B-B14F-4D97-AF65-F5344CB8AC3E}">
        <p14:creationId xmlns:p14="http://schemas.microsoft.com/office/powerpoint/2010/main" val="458033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273377" y="1648761"/>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1289188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679770"/>
            <a:ext cx="6302272" cy="2197155"/>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304636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5970901"/>
            <a:ext cx="3046361" cy="2197155"/>
          </a:xfrm>
          <a:prstGeom prst="rect">
            <a:avLst/>
          </a:prstGeom>
        </p:spPr>
        <p:txBody>
          <a:bodyPr/>
          <a:lstStyle>
            <a:lvl1pPr marL="0" indent="0">
              <a:buNone/>
              <a:defRPr/>
            </a:lvl1pPr>
          </a:lstStyle>
          <a:p>
            <a:pPr lvl="0"/>
            <a:r>
              <a:rPr lang="en-US"/>
              <a:t>Edit Master text styles</a:t>
            </a:r>
          </a:p>
        </p:txBody>
      </p:sp>
      <p:sp>
        <p:nvSpPr>
          <p:cNvPr id="17"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3641564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3" y="6758011"/>
            <a:ext cx="6302272" cy="1717125"/>
          </a:xfrm>
          <a:prstGeom prst="rect">
            <a:avLst/>
          </a:prstGeom>
        </p:spPr>
        <p:txBody>
          <a:bodyPr/>
          <a:lstStyle>
            <a:lvl1pPr marL="0" indent="0">
              <a:buNone/>
              <a:defRPr/>
            </a:lvl1pPr>
          </a:lstStyle>
          <a:p>
            <a:pPr lvl="0"/>
            <a:r>
              <a:rPr lang="en-US"/>
              <a:t>Edit Master text styles</a:t>
            </a:r>
          </a:p>
        </p:txBody>
      </p:sp>
      <p:sp>
        <p:nvSpPr>
          <p:cNvPr id="15" name="Slide Number Placeholder 4"/>
          <p:cNvSpPr>
            <a:spLocks noGrp="1"/>
          </p:cNvSpPr>
          <p:nvPr>
            <p:ph type="sldNum" sz="quarter" idx="4"/>
          </p:nvPr>
        </p:nvSpPr>
        <p:spPr>
          <a:xfrm>
            <a:off x="309562" y="8825948"/>
            <a:ext cx="1233487" cy="318052"/>
          </a:xfrm>
          <a:prstGeom prst="rect">
            <a:avLst/>
          </a:prstGeom>
        </p:spPr>
        <p:txBody>
          <a:bodyPr/>
          <a:lstStyle>
            <a:lvl1pPr algn="l">
              <a:defRPr>
                <a:solidFill>
                  <a:schemeClr val="tx1">
                    <a:lumMod val="65000"/>
                    <a:lumOff val="35000"/>
                  </a:schemeClr>
                </a:solidFill>
              </a:defRPr>
            </a:lvl1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1698161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4" y="3679770"/>
            <a:ext cx="2954930" cy="2197155"/>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294735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3685708"/>
            <a:ext cx="304636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5474" y="5970901"/>
            <a:ext cx="3054196" cy="219715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Slide Number Placeholder 4"/>
          <p:cNvSpPr>
            <a:spLocks noGrp="1"/>
          </p:cNvSpPr>
          <p:nvPr>
            <p:ph type="sldNum" sz="quarter" idx="4"/>
          </p:nvPr>
        </p:nvSpPr>
        <p:spPr>
          <a:xfrm>
            <a:off x="309562" y="8825948"/>
            <a:ext cx="1233487" cy="318052"/>
          </a:xfrm>
          <a:prstGeom prst="rect">
            <a:avLst/>
          </a:prstGeom>
        </p:spPr>
        <p:txBody>
          <a:bodyPr/>
          <a:lstStyle>
            <a:lvl1pPr algn="l">
              <a:defRPr>
                <a:solidFill>
                  <a:schemeClr val="tx1">
                    <a:lumMod val="65000"/>
                    <a:lumOff val="35000"/>
                  </a:schemeClr>
                </a:solidFill>
              </a:defRPr>
            </a:lvl1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3746440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17397" y="1688146"/>
            <a:ext cx="2954930" cy="2197155"/>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24976" y="4548722"/>
            <a:ext cx="294735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3070" y="1688146"/>
            <a:ext cx="3054196" cy="56706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Text Placeholder 3"/>
          <p:cNvSpPr>
            <a:spLocks noGrp="1"/>
          </p:cNvSpPr>
          <p:nvPr>
            <p:ph type="body" sz="quarter" idx="42"/>
          </p:nvPr>
        </p:nvSpPr>
        <p:spPr>
          <a:xfrm>
            <a:off x="324260" y="3935797"/>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24260" y="6796373"/>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358116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3114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167410"/>
            <a:ext cx="2972022" cy="1618235"/>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7" name="Content Placeholder 5"/>
          <p:cNvSpPr>
            <a:spLocks noGrp="1"/>
          </p:cNvSpPr>
          <p:nvPr>
            <p:ph sz="quarter" idx="39"/>
          </p:nvPr>
        </p:nvSpPr>
        <p:spPr>
          <a:xfrm>
            <a:off x="317397" y="4953480"/>
            <a:ext cx="2972022" cy="1618235"/>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0"/>
          </p:nvPr>
        </p:nvSpPr>
        <p:spPr>
          <a:xfrm>
            <a:off x="325231" y="6739550"/>
            <a:ext cx="2972022" cy="1618235"/>
          </a:xfrm>
          <a:prstGeom prst="rect">
            <a:avLst/>
          </a:prstGeom>
        </p:spPr>
        <p:txBody>
          <a:bodyPr/>
          <a:lstStyle>
            <a:lvl1pPr marL="0" indent="0">
              <a:buNone/>
              <a:defRPr/>
            </a:lvl1pPr>
          </a:lstStyle>
          <a:p>
            <a:pPr lvl="0"/>
            <a:r>
              <a:rPr lang="en-US"/>
              <a:t>Edit Master text styles</a:t>
            </a:r>
          </a:p>
        </p:txBody>
      </p:sp>
      <p:sp>
        <p:nvSpPr>
          <p:cNvPr id="19" name="Text Placeholder 3"/>
          <p:cNvSpPr>
            <a:spLocks noGrp="1"/>
          </p:cNvSpPr>
          <p:nvPr>
            <p:ph type="body" sz="quarter" idx="41"/>
          </p:nvPr>
        </p:nvSpPr>
        <p:spPr>
          <a:xfrm>
            <a:off x="3572141" y="3144465"/>
            <a:ext cx="3055361" cy="495358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83884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0" y="-16294"/>
            <a:ext cx="6858000" cy="1486215"/>
          </a:xfrm>
          <a:prstGeom prst="rect">
            <a:avLst/>
          </a:prstGeom>
          <a:solidFill>
            <a:srgbClr val="4472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5"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7" name="Table Placeholder 6"/>
          <p:cNvSpPr>
            <a:spLocks noGrp="1"/>
          </p:cNvSpPr>
          <p:nvPr>
            <p:ph type="tbl" sz="quarter" idx="39"/>
          </p:nvPr>
        </p:nvSpPr>
        <p:spPr>
          <a:xfrm>
            <a:off x="614150" y="1870075"/>
            <a:ext cx="5499314" cy="6618288"/>
          </a:xfrm>
          <a:prstGeom prst="rect">
            <a:avLst/>
          </a:prstGeom>
        </p:spPr>
        <p:txBody>
          <a:bodyPr/>
          <a:lstStyle>
            <a:lvl1pPr marL="0" indent="0">
              <a:buNone/>
              <a:defRPr lang="en-US" sz="1400" kern="1200" dirty="0" smtClean="0">
                <a:solidFill>
                  <a:schemeClr val="tx1"/>
                </a:solidFill>
                <a:latin typeface="Trebuchet MS" panose="020B0603020202020204" pitchFamily="34" charset="0"/>
                <a:ea typeface="+mn-ea"/>
                <a:cs typeface="+mn-cs"/>
              </a:defRPr>
            </a:lvl1pPr>
          </a:lstStyle>
          <a:p>
            <a:endParaRPr lang="en-US" dirty="0"/>
          </a:p>
        </p:txBody>
      </p:sp>
    </p:spTree>
    <p:extLst>
      <p:ext uri="{BB962C8B-B14F-4D97-AF65-F5344CB8AC3E}">
        <p14:creationId xmlns:p14="http://schemas.microsoft.com/office/powerpoint/2010/main" val="2672373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F2F2F2"/>
        </a:solidFill>
        <a:effectLst/>
      </p:bgPr>
    </p:bg>
    <p:spTree>
      <p:nvGrpSpPr>
        <p:cNvPr id="1" name=""/>
        <p:cNvGrpSpPr/>
        <p:nvPr/>
      </p:nvGrpSpPr>
      <p:grpSpPr>
        <a:xfrm>
          <a:off x="0" y="0"/>
          <a:ext cx="0" cy="0"/>
          <a:chOff x="0" y="0"/>
          <a:chExt cx="0" cy="0"/>
        </a:xfrm>
      </p:grpSpPr>
      <p:sp>
        <p:nvSpPr>
          <p:cNvPr id="8" name="Rectangle 7"/>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5640398"/>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4" name="Text Placeholder 3"/>
          <p:cNvSpPr>
            <a:spLocks noGrp="1"/>
          </p:cNvSpPr>
          <p:nvPr>
            <p:ph type="body" sz="quarter" idx="39"/>
          </p:nvPr>
        </p:nvSpPr>
        <p:spPr>
          <a:xfrm>
            <a:off x="651926" y="299693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5" name="Text Placeholder 3"/>
          <p:cNvSpPr>
            <a:spLocks noGrp="1"/>
          </p:cNvSpPr>
          <p:nvPr>
            <p:ph type="body" sz="quarter" idx="40"/>
          </p:nvPr>
        </p:nvSpPr>
        <p:spPr>
          <a:xfrm>
            <a:off x="651926" y="327455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6" name="Text Placeholder 3"/>
          <p:cNvSpPr>
            <a:spLocks noGrp="1"/>
          </p:cNvSpPr>
          <p:nvPr>
            <p:ph type="body" sz="quarter" idx="41"/>
          </p:nvPr>
        </p:nvSpPr>
        <p:spPr>
          <a:xfrm>
            <a:off x="651926" y="4086636"/>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4364256"/>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55242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839568"/>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32440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785853"/>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20"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
        <p:nvSpPr>
          <p:cNvPr id="3" name="Slide Number Placeholder 2">
            <a:extLst>
              <a:ext uri="{FF2B5EF4-FFF2-40B4-BE49-F238E27FC236}">
                <a16:creationId xmlns:a16="http://schemas.microsoft.com/office/drawing/2014/main" id="{7D23D5E1-B6A5-BD31-48F1-6F75A78E23A8}"/>
              </a:ext>
            </a:extLst>
          </p:cNvPr>
          <p:cNvSpPr>
            <a:spLocks noGrp="1"/>
          </p:cNvSpPr>
          <p:nvPr>
            <p:ph type="sldNum" sz="quarter" idx="45"/>
          </p:nvPr>
        </p:nvSpPr>
        <p:spPr/>
        <p:txBody>
          <a:body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2087418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F2F2"/>
        </a:solidFill>
        <a:effectLst/>
      </p:bgPr>
    </p:bg>
    <p:spTree>
      <p:nvGrpSpPr>
        <p:cNvPr id="1" name=""/>
        <p:cNvGrpSpPr/>
        <p:nvPr/>
      </p:nvGrpSpPr>
      <p:grpSpPr>
        <a:xfrm>
          <a:off x="0" y="0"/>
          <a:ext cx="0" cy="0"/>
          <a:chOff x="0" y="0"/>
          <a:chExt cx="0" cy="0"/>
        </a:xfrm>
      </p:grpSpPr>
      <p:sp>
        <p:nvSpPr>
          <p:cNvPr id="8" name="Rectangle 7"/>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6234161"/>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6" name="Text Placeholder 3"/>
          <p:cNvSpPr>
            <a:spLocks noGrp="1"/>
          </p:cNvSpPr>
          <p:nvPr>
            <p:ph type="body" sz="quarter" idx="41"/>
          </p:nvPr>
        </p:nvSpPr>
        <p:spPr>
          <a:xfrm>
            <a:off x="651926" y="358787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386549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053658"/>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34080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91816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28708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19" name="Text Placeholder 3"/>
          <p:cNvSpPr>
            <a:spLocks noGrp="1"/>
          </p:cNvSpPr>
          <p:nvPr>
            <p:ph type="body" sz="quarter" idx="45"/>
          </p:nvPr>
        </p:nvSpPr>
        <p:spPr>
          <a:xfrm>
            <a:off x="651926" y="465541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0" name="Text Placeholder 3"/>
          <p:cNvSpPr>
            <a:spLocks noGrp="1"/>
          </p:cNvSpPr>
          <p:nvPr>
            <p:ph type="body" sz="quarter" idx="46"/>
          </p:nvPr>
        </p:nvSpPr>
        <p:spPr>
          <a:xfrm>
            <a:off x="651926" y="493303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1" name="Text Placeholder 3"/>
          <p:cNvSpPr>
            <a:spLocks noGrp="1"/>
          </p:cNvSpPr>
          <p:nvPr>
            <p:ph type="body" sz="quarter" idx="47"/>
          </p:nvPr>
        </p:nvSpPr>
        <p:spPr>
          <a:xfrm>
            <a:off x="651926" y="5121200"/>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2" name="Text Placeholder 3"/>
          <p:cNvSpPr>
            <a:spLocks noGrp="1"/>
          </p:cNvSpPr>
          <p:nvPr>
            <p:ph type="body" sz="quarter" idx="48"/>
          </p:nvPr>
        </p:nvSpPr>
        <p:spPr>
          <a:xfrm>
            <a:off x="651926" y="5408345"/>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5"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49749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chemeClr val="tx1"/>
                </a:solidFill>
                <a:latin typeface="Microsoft JhengHei"/>
                <a:cs typeface="Microsoft JhengHe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667107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3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2" y="3042158"/>
            <a:ext cx="6302271" cy="330169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2527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09564" y="6510369"/>
            <a:ext cx="4533900" cy="157204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4"/>
          </p:nvPr>
        </p:nvSpPr>
        <p:spPr>
          <a:xfrm>
            <a:off x="4972049" y="6510018"/>
            <a:ext cx="1639785" cy="157448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04546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896"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6"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100" b="1" dirty="0">
              <a:solidFill>
                <a:srgbClr val="676A6E">
                  <a:lumMod val="75000"/>
                </a:srgbClr>
              </a:solidFill>
              <a:latin typeface="Calibri Light" panose="020F0302020204030204" pitchFamily="34" charset="0"/>
              <a:sym typeface="Calibri Light" panose="020F0302020204030204" pitchFamily="34" charset="0"/>
            </a:endParaRPr>
          </a:p>
        </p:txBody>
      </p:sp>
      <p:sp>
        <p:nvSpPr>
          <p:cNvPr id="14" name="Title 2"/>
          <p:cNvSpPr txBox="1">
            <a:spLocks/>
          </p:cNvSpPr>
          <p:nvPr userDrawn="1"/>
        </p:nvSpPr>
        <p:spPr>
          <a:xfrm>
            <a:off x="52629" y="8776429"/>
            <a:ext cx="485536" cy="265971"/>
          </a:xfrm>
          <a:prstGeom prst="rect">
            <a:avLst/>
          </a:prstGeom>
        </p:spPr>
        <p:txBody>
          <a:bodyPr vert="horz" lIns="0" tIns="34255" rIns="0" bIns="34255"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sz="527" b="0" dirty="0">
                <a:solidFill>
                  <a:prstClr val="white"/>
                </a:solidFill>
              </a:rPr>
              <a:t>Source: Daimler</a:t>
            </a:r>
          </a:p>
        </p:txBody>
      </p:sp>
      <p:sp>
        <p:nvSpPr>
          <p:cNvPr id="20" name="Oval 19"/>
          <p:cNvSpPr/>
          <p:nvPr userDrawn="1"/>
        </p:nvSpPr>
        <p:spPr>
          <a:xfrm rot="21435059">
            <a:off x="3680618" y="8191891"/>
            <a:ext cx="753349" cy="731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prstClr val="white">
                  <a:lumMod val="50000"/>
                </a:prstClr>
              </a:solidFill>
            </a:endParaRPr>
          </a:p>
        </p:txBody>
      </p:sp>
      <p:sp>
        <p:nvSpPr>
          <p:cNvPr id="21" name="Oval 20"/>
          <p:cNvSpPr/>
          <p:nvPr userDrawn="1"/>
        </p:nvSpPr>
        <p:spPr>
          <a:xfrm rot="21435059">
            <a:off x="4438880" y="8191891"/>
            <a:ext cx="753349" cy="731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prstClr val="white">
                  <a:lumMod val="50000"/>
                </a:prstClr>
              </a:solidFill>
            </a:endParaRPr>
          </a:p>
        </p:txBody>
      </p:sp>
      <p:grpSp>
        <p:nvGrpSpPr>
          <p:cNvPr id="22" name="Group 21"/>
          <p:cNvGrpSpPr/>
          <p:nvPr userDrawn="1"/>
        </p:nvGrpSpPr>
        <p:grpSpPr>
          <a:xfrm>
            <a:off x="3314701" y="8267466"/>
            <a:ext cx="3543302" cy="554826"/>
            <a:chOff x="-1737281" y="6279899"/>
            <a:chExt cx="3623734" cy="416118"/>
          </a:xfrm>
          <a:solidFill>
            <a:schemeClr val="bg1"/>
          </a:solidFill>
        </p:grpSpPr>
        <p:sp>
          <p:nvSpPr>
            <p:cNvPr id="23" name="Slide Number Placeholder 6"/>
            <p:cNvSpPr txBox="1">
              <a:spLocks/>
            </p:cNvSpPr>
            <p:nvPr userDrawn="1"/>
          </p:nvSpPr>
          <p:spPr>
            <a:xfrm>
              <a:off x="-1737281" y="6279899"/>
              <a:ext cx="3623734" cy="416118"/>
            </a:xfrm>
            <a:prstGeom prst="rect">
              <a:avLst/>
            </a:prstGeom>
            <a:grp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900" dirty="0">
                  <a:solidFill>
                    <a:prstClr val="white">
                      <a:lumMod val="50000"/>
                    </a:prstClr>
                  </a:solidFill>
                </a:rPr>
                <a:t>technology outlook series    </a:t>
              </a:r>
            </a:p>
          </p:txBody>
        </p:sp>
        <p:pic>
          <p:nvPicPr>
            <p:cNvPr id="24" name="Picture 23" descr="SA_LOGO_ONLINE_WORDMARK_SPOT_POS.jpg"/>
            <p:cNvPicPr>
              <a:picLocks/>
            </p:cNvPicPr>
            <p:nvPr userDrawn="1"/>
          </p:nvPicPr>
          <p:blipFill rotWithShape="1">
            <a:blip r:embed="rId6" cstate="print">
              <a:extLst>
                <a:ext uri="{28A0092B-C50C-407E-A947-70E740481C1C}">
                  <a14:useLocalDpi xmlns:a14="http://schemas.microsoft.com/office/drawing/2010/main"/>
                </a:ext>
              </a:extLst>
            </a:blip>
            <a:srcRect t="63588"/>
            <a:stretch/>
          </p:blipFill>
          <p:spPr>
            <a:xfrm>
              <a:off x="505213" y="6383867"/>
              <a:ext cx="983632" cy="83532"/>
            </a:xfrm>
            <a:prstGeom prst="rect">
              <a:avLst/>
            </a:prstGeom>
            <a:grpFill/>
          </p:spPr>
        </p:pic>
      </p:grpSp>
      <p:sp>
        <p:nvSpPr>
          <p:cNvPr id="28" name="TextBox 27"/>
          <p:cNvSpPr txBox="1"/>
          <p:nvPr userDrawn="1"/>
        </p:nvSpPr>
        <p:spPr>
          <a:xfrm>
            <a:off x="439018" y="385266"/>
            <a:ext cx="5308640" cy="625812"/>
          </a:xfrm>
          <a:prstGeom prst="rect">
            <a:avLst/>
          </a:prstGeom>
          <a:noFill/>
        </p:spPr>
        <p:txBody>
          <a:bodyPr wrap="square" rtlCol="0">
            <a:spAutoFit/>
          </a:bodyPr>
          <a:lstStyle/>
          <a:p>
            <a:r>
              <a:rPr lang="en-US" sz="5200" b="1" baseline="-25000" dirty="0">
                <a:solidFill>
                  <a:srgbClr val="00B0F0"/>
                </a:solidFill>
                <a:latin typeface="Arial Black" panose="020B0A04020102020204" pitchFamily="34" charset="0"/>
              </a:rPr>
              <a:t>Automated Driving</a:t>
            </a:r>
          </a:p>
        </p:txBody>
      </p:sp>
      <p:pic>
        <p:nvPicPr>
          <p:cNvPr id="1026" name="Picture 2" descr="Autonomous Vehicles Will Use New Sensor &amp; Navigation Technology">
            <a:extLst>
              <a:ext uri="{FF2B5EF4-FFF2-40B4-BE49-F238E27FC236}">
                <a16:creationId xmlns:a16="http://schemas.microsoft.com/office/drawing/2014/main" id="{5415E4B4-ED5A-EF7C-CFEA-F83825759159}"/>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6928" y="1108904"/>
            <a:ext cx="6093455" cy="3767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ok at the Autonomous Vehicle Object Avoidance Subsystem | Tempo">
            <a:extLst>
              <a:ext uri="{FF2B5EF4-FFF2-40B4-BE49-F238E27FC236}">
                <a16:creationId xmlns:a16="http://schemas.microsoft.com/office/drawing/2014/main" id="{3BCA40D9-EE7E-8DF8-F89D-2D87D99CCCA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29" y="4253850"/>
            <a:ext cx="6093454" cy="4067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50E2189-0299-FC54-F5F3-733213D7EEB2}"/>
              </a:ext>
            </a:extLst>
          </p:cNvPr>
          <p:cNvPicPr>
            <a:picLocks noChangeAspect="1"/>
          </p:cNvPicPr>
          <p:nvPr userDrawn="1"/>
        </p:nvPicPr>
        <p:blipFill>
          <a:blip r:embed="rId9"/>
          <a:stretch>
            <a:fillRect/>
          </a:stretch>
        </p:blipFill>
        <p:spPr>
          <a:xfrm>
            <a:off x="5273094" y="55079"/>
            <a:ext cx="1533583" cy="464722"/>
          </a:xfrm>
          <a:prstGeom prst="rect">
            <a:avLst/>
          </a:prstGeom>
        </p:spPr>
      </p:pic>
      <p:pic>
        <p:nvPicPr>
          <p:cNvPr id="9" name="Picture 8">
            <a:extLst>
              <a:ext uri="{FF2B5EF4-FFF2-40B4-BE49-F238E27FC236}">
                <a16:creationId xmlns:a16="http://schemas.microsoft.com/office/drawing/2014/main" id="{850332D8-D49E-7D8F-122D-3DB07EF9639A}"/>
              </a:ext>
            </a:extLst>
          </p:cNvPr>
          <p:cNvPicPr>
            <a:picLocks noChangeAspect="1"/>
          </p:cNvPicPr>
          <p:nvPr userDrawn="1"/>
        </p:nvPicPr>
        <p:blipFill>
          <a:blip r:embed="rId10"/>
          <a:stretch>
            <a:fillRect/>
          </a:stretch>
        </p:blipFill>
        <p:spPr>
          <a:xfrm rot="5400000">
            <a:off x="2892074" y="4407212"/>
            <a:ext cx="7212911" cy="616294"/>
          </a:xfrm>
          <a:prstGeom prst="rect">
            <a:avLst/>
          </a:prstGeom>
        </p:spPr>
      </p:pic>
      <p:sp>
        <p:nvSpPr>
          <p:cNvPr id="4" name="Slide Number Placeholder 3">
            <a:extLst>
              <a:ext uri="{FF2B5EF4-FFF2-40B4-BE49-F238E27FC236}">
                <a16:creationId xmlns:a16="http://schemas.microsoft.com/office/drawing/2014/main" id="{90D7791B-F468-DA70-B0D7-74CA06780F6A}"/>
              </a:ext>
            </a:extLst>
          </p:cNvPr>
          <p:cNvSpPr>
            <a:spLocks noGrp="1"/>
          </p:cNvSpPr>
          <p:nvPr>
            <p:ph type="sldNum" sz="quarter" idx="10"/>
          </p:nvPr>
        </p:nvSpPr>
        <p:spPr/>
        <p:txBody>
          <a:body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109587055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Rectangle 14"/>
          <p:cNvSpPr/>
          <p:nvPr userDrawn="1"/>
        </p:nvSpPr>
        <p:spPr>
          <a:xfrm>
            <a:off x="1465385" y="0"/>
            <a:ext cx="5392618" cy="8731046"/>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graphicFrame>
        <p:nvGraphicFramePr>
          <p:cNvPr id="2" name="Object 1" hidden="1"/>
          <p:cNvGraphicFramePr>
            <a:graphicFrameLocks noChangeAspect="1"/>
          </p:cNvGraphicFramePr>
          <p:nvPr userDrawn="1">
            <p:custDataLst>
              <p:tags r:id="rId1"/>
            </p:custDataLst>
          </p:nvPr>
        </p:nvGraphicFramePr>
        <p:xfrm>
          <a:off x="895"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5"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fontAlgn="auto">
              <a:lnSpc>
                <a:spcPct val="90000"/>
              </a:lnSpc>
              <a:spcBef>
                <a:spcPct val="0"/>
              </a:spcBef>
              <a:spcAft>
                <a:spcPct val="0"/>
              </a:spcAft>
            </a:pPr>
            <a:endParaRPr lang="en-US" sz="2667" b="1" i="0" baseline="0" dirty="0">
              <a:solidFill>
                <a:schemeClr val="accent5">
                  <a:lumMod val="75000"/>
                </a:schemeClr>
              </a:solidFill>
              <a:latin typeface="Calibri Light" panose="020F0302020204030204" pitchFamily="34" charset="0"/>
              <a:ea typeface="+mj-ea"/>
              <a:cs typeface="+mj-cs"/>
              <a:sym typeface="Calibri Light" panose="020F0302020204030204" pitchFamily="34" charset="0"/>
            </a:endParaRPr>
          </a:p>
        </p:txBody>
      </p:sp>
      <p:sp>
        <p:nvSpPr>
          <p:cNvPr id="3" name="Title 2"/>
          <p:cNvSpPr>
            <a:spLocks noGrp="1"/>
          </p:cNvSpPr>
          <p:nvPr>
            <p:ph type="title"/>
          </p:nvPr>
        </p:nvSpPr>
        <p:spPr>
          <a:xfrm>
            <a:off x="2964426" y="1486271"/>
            <a:ext cx="3313028" cy="1098961"/>
          </a:xfrm>
          <a:prstGeom prst="rect">
            <a:avLst/>
          </a:prstGeom>
        </p:spPr>
        <p:txBody>
          <a:bodyPr/>
          <a:lstStyle>
            <a:lvl1pPr>
              <a:defRPr kumimoji="0" lang="en-US" sz="2800" b="0" i="0" u="none" strike="noStrike" kern="1200" cap="none" spc="0" normalizeH="0" baseline="0" dirty="0">
                <a:ln>
                  <a:noFill/>
                </a:ln>
                <a:solidFill>
                  <a:schemeClr val="bg1"/>
                </a:solidFill>
                <a:effectLst/>
                <a:uLnTx/>
                <a:uFillTx/>
                <a:latin typeface="Trebuchet MS" panose="020B0603020202020204" pitchFamily="34" charset="0"/>
                <a:ea typeface="+mj-ea"/>
                <a:cs typeface="+mj-cs"/>
              </a:defRPr>
            </a:lvl1pPr>
          </a:lstStyle>
          <a:p>
            <a:endParaRPr lang="en-US"/>
          </a:p>
        </p:txBody>
      </p:sp>
      <p:sp>
        <p:nvSpPr>
          <p:cNvPr id="14" name="Title 2"/>
          <p:cNvSpPr txBox="1">
            <a:spLocks/>
          </p:cNvSpPr>
          <p:nvPr userDrawn="1"/>
        </p:nvSpPr>
        <p:spPr>
          <a:xfrm>
            <a:off x="109778" y="8878029"/>
            <a:ext cx="485536" cy="265971"/>
          </a:xfrm>
          <a:prstGeom prst="rect">
            <a:avLst/>
          </a:prstGeom>
        </p:spPr>
        <p:txBody>
          <a:bodyPr vert="horz" lIns="0" tIns="45671" rIns="0" bIns="45671"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lang="en-US" sz="700" b="0" dirty="0"/>
              <a:t>Source: BASF</a:t>
            </a:r>
          </a:p>
        </p:txBody>
      </p:sp>
      <p:sp>
        <p:nvSpPr>
          <p:cNvPr id="19" name="Slide Number Placeholder 6"/>
          <p:cNvSpPr txBox="1">
            <a:spLocks/>
          </p:cNvSpPr>
          <p:nvPr userDrawn="1"/>
        </p:nvSpPr>
        <p:spPr>
          <a:xfrm>
            <a:off x="1465382" y="8061596"/>
            <a:ext cx="5392618" cy="554828"/>
          </a:xfrm>
          <a:prstGeom prst="rect">
            <a:avLst/>
          </a:prstGeom>
          <a:solidFill>
            <a:schemeClr val="bg1"/>
          </a:solid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1400" dirty="0">
              <a:solidFill>
                <a:schemeClr val="bg1">
                  <a:lumMod val="50000"/>
                </a:schemeClr>
              </a:solidFill>
            </a:endParaRPr>
          </a:p>
        </p:txBody>
      </p:sp>
      <p:sp>
        <p:nvSpPr>
          <p:cNvPr id="6" name="TextBox 5"/>
          <p:cNvSpPr txBox="1"/>
          <p:nvPr userDrawn="1"/>
        </p:nvSpPr>
        <p:spPr>
          <a:xfrm>
            <a:off x="4351982" y="8280439"/>
            <a:ext cx="822960" cy="201658"/>
          </a:xfrm>
          <a:prstGeom prst="rect">
            <a:avLst/>
          </a:prstGeom>
          <a:noFill/>
        </p:spPr>
        <p:txBody>
          <a:bodyPr wrap="square" rtlCol="0">
            <a:spAutoFit/>
          </a:bodyPr>
          <a:lstStyle/>
          <a:p>
            <a:pPr algn="l">
              <a:lnSpc>
                <a:spcPts val="800"/>
              </a:lnSpc>
            </a:pPr>
            <a:r>
              <a:rPr lang="en-US" sz="1100" dirty="0">
                <a:solidFill>
                  <a:srgbClr val="006666"/>
                </a:solidFill>
                <a:latin typeface="Trebuchet MS" panose="020B0603020202020204" pitchFamily="34" charset="0"/>
                <a:cs typeface="Calibri" panose="020F0502020204030204" pitchFamily="34" charset="0"/>
              </a:rPr>
              <a:t>Hydrogen</a:t>
            </a:r>
            <a:endParaRPr lang="en-US" sz="1100" baseline="-25000" dirty="0">
              <a:solidFill>
                <a:srgbClr val="006666"/>
              </a:solidFill>
              <a:latin typeface="Trebuchet MS" panose="020B0603020202020204" pitchFamily="34" charset="0"/>
              <a:cs typeface="Calibri" panose="020F0502020204030204" pitchFamily="34" charset="0"/>
            </a:endParaRPr>
          </a:p>
        </p:txBody>
      </p:sp>
      <p:sp>
        <p:nvSpPr>
          <p:cNvPr id="24" name="TextBox 23"/>
          <p:cNvSpPr txBox="1"/>
          <p:nvPr userDrawn="1"/>
        </p:nvSpPr>
        <p:spPr>
          <a:xfrm>
            <a:off x="5384134" y="8280439"/>
            <a:ext cx="822960" cy="201658"/>
          </a:xfrm>
          <a:prstGeom prst="rect">
            <a:avLst/>
          </a:prstGeom>
          <a:noFill/>
        </p:spPr>
        <p:txBody>
          <a:bodyPr wrap="square" rtlCol="0">
            <a:spAutoFit/>
          </a:bodyPr>
          <a:lstStyle/>
          <a:p>
            <a:pPr algn="l">
              <a:lnSpc>
                <a:spcPts val="800"/>
              </a:lnSpc>
            </a:pPr>
            <a:r>
              <a:rPr lang="en-US" altLang="zh-CN" sz="1100" kern="1200" dirty="0">
                <a:solidFill>
                  <a:srgbClr val="BFBFBF"/>
                </a:solidFill>
                <a:latin typeface="Trebuchet MS" panose="020B0603020202020204" pitchFamily="34" charset="0"/>
                <a:ea typeface="+mn-ea"/>
                <a:cs typeface="Calibri" panose="020F0502020204030204" pitchFamily="34" charset="0"/>
              </a:rPr>
              <a:t>Chemicals</a:t>
            </a:r>
            <a:endParaRPr lang="en-US" sz="1100" kern="1200" dirty="0">
              <a:solidFill>
                <a:srgbClr val="BFBFBF"/>
              </a:solidFill>
              <a:latin typeface="Trebuchet MS" panose="020B0603020202020204" pitchFamily="34" charset="0"/>
              <a:ea typeface="+mn-ea"/>
              <a:cs typeface="Calibri" panose="020F0502020204030204" pitchFamily="34" charset="0"/>
            </a:endParaRPr>
          </a:p>
        </p:txBody>
      </p:sp>
      <p:sp>
        <p:nvSpPr>
          <p:cNvPr id="16" name="TextBox 15"/>
          <p:cNvSpPr txBox="1"/>
          <p:nvPr userDrawn="1"/>
        </p:nvSpPr>
        <p:spPr>
          <a:xfrm>
            <a:off x="2287678" y="8280439"/>
            <a:ext cx="822960" cy="200248"/>
          </a:xfrm>
          <a:prstGeom prst="rect">
            <a:avLst/>
          </a:prstGeom>
          <a:noFill/>
        </p:spPr>
        <p:txBody>
          <a:bodyPr wrap="square" rtlCol="0">
            <a:spAutoFit/>
          </a:bodyPr>
          <a:lstStyle/>
          <a:p>
            <a:pPr marL="0" algn="l" defTabSz="457200" rtl="0" eaLnBrk="1" latinLnBrk="0" hangingPunct="1">
              <a:lnSpc>
                <a:spcPts val="800"/>
              </a:lnSpc>
            </a:pPr>
            <a:r>
              <a:rPr lang="en-US" sz="1100" kern="1200" dirty="0">
                <a:solidFill>
                  <a:schemeClr val="bg1">
                    <a:lumMod val="75000"/>
                  </a:schemeClr>
                </a:solidFill>
                <a:latin typeface="Trebuchet MS" panose="020B0603020202020204" pitchFamily="34" charset="0"/>
                <a:ea typeface="+mn-ea"/>
                <a:cs typeface="Calibri" panose="020F0502020204030204" pitchFamily="34" charset="0"/>
              </a:rPr>
              <a:t>Transport </a:t>
            </a:r>
          </a:p>
        </p:txBody>
      </p:sp>
      <p:sp>
        <p:nvSpPr>
          <p:cNvPr id="17" name="TextBox 16"/>
          <p:cNvSpPr txBox="1"/>
          <p:nvPr userDrawn="1"/>
        </p:nvSpPr>
        <p:spPr>
          <a:xfrm>
            <a:off x="3319830" y="8280439"/>
            <a:ext cx="822960" cy="20165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Batteries</a:t>
            </a:r>
            <a:endParaRPr lang="en-US" sz="1100" baseline="-25000" dirty="0">
              <a:solidFill>
                <a:schemeClr val="bg1">
                  <a:lumMod val="75000"/>
                </a:schemeClr>
              </a:solidFill>
              <a:latin typeface="Trebuchet MS" panose="020B0603020202020204" pitchFamily="34" charset="0"/>
              <a:cs typeface="Calibri" panose="020F0502020204030204" pitchFamily="34" charset="0"/>
            </a:endParaRPr>
          </a:p>
        </p:txBody>
      </p:sp>
      <p:sp>
        <p:nvSpPr>
          <p:cNvPr id="5" name="Text Placeholder 4"/>
          <p:cNvSpPr>
            <a:spLocks noGrp="1"/>
          </p:cNvSpPr>
          <p:nvPr>
            <p:ph type="body" sz="quarter" idx="10"/>
          </p:nvPr>
        </p:nvSpPr>
        <p:spPr>
          <a:xfrm>
            <a:off x="2964425" y="1059234"/>
            <a:ext cx="3313028" cy="427037"/>
          </a:xfrm>
          <a:prstGeom prst="rect">
            <a:avLst/>
          </a:prstGeom>
        </p:spPr>
        <p:txBody>
          <a:bodyPr/>
          <a:lstStyle>
            <a:lvl1pPr marL="0" indent="0">
              <a:buNone/>
              <a:defRPr sz="1800">
                <a:solidFill>
                  <a:schemeClr val="bg1"/>
                </a:solidFill>
                <a:latin typeface="Trebuchet MS" panose="020B0603020202020204" pitchFamily="34" charset="0"/>
              </a:defRPr>
            </a:lvl1pPr>
          </a:lstStyle>
          <a:p>
            <a:pPr lvl="0"/>
            <a:r>
              <a:rPr lang="en-US"/>
              <a:t>Edit Master</a:t>
            </a:r>
          </a:p>
        </p:txBody>
      </p:sp>
      <p:sp>
        <p:nvSpPr>
          <p:cNvPr id="4" name="Rectangle 3"/>
          <p:cNvSpPr/>
          <p:nvPr userDrawn="1"/>
        </p:nvSpPr>
        <p:spPr>
          <a:xfrm>
            <a:off x="0" y="-11875"/>
            <a:ext cx="1465382" cy="806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3821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2618609"/>
          </a:xfrm>
          <a:prstGeom prst="rect">
            <a:avLst/>
          </a:prstGeom>
        </p:spPr>
        <p:txBody>
          <a:bodyPr/>
          <a:lstStyle>
            <a:lvl1pPr marL="0" indent="0">
              <a:buNone/>
              <a:defRPr/>
            </a:lvl1pPr>
          </a:lstStyle>
          <a:p>
            <a:pPr lvl="0"/>
            <a:r>
              <a:rPr lang="en-US"/>
              <a:t>Edit Master text styles</a:t>
            </a: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0386569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375589" y="3363091"/>
            <a:ext cx="3236246" cy="2618609"/>
          </a:xfrm>
          <a:prstGeom prst="rect">
            <a:avLst/>
          </a:prstGeom>
        </p:spPr>
        <p:txBody>
          <a:bodyPr/>
          <a:lstStyle>
            <a:lvl1pPr marL="0" indent="0">
              <a:buNone/>
              <a:defRPr/>
            </a:lvl1pPr>
          </a:lstStyle>
          <a:p>
            <a:pPr lvl="0"/>
            <a:r>
              <a:rPr lang="en-US"/>
              <a:t>Edit Master text styles</a:t>
            </a: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3343466"/>
            <a:ext cx="2795898"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761488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0" y="334346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3343466"/>
            <a:ext cx="2888701" cy="2618609"/>
          </a:xfrm>
          <a:prstGeom prst="rect">
            <a:avLst/>
          </a:prstGeom>
        </p:spPr>
        <p:txBody>
          <a:bodyPr/>
          <a:lstStyle>
            <a:lvl1pPr marL="0" indent="0">
              <a:buNone/>
              <a:defRPr/>
            </a:lvl1pPr>
          </a:lstStyle>
          <a:p>
            <a:pPr lvl="0"/>
            <a:r>
              <a:rPr lang="en-US"/>
              <a:t>Edit Master text styles</a:t>
            </a:r>
          </a:p>
        </p:txBody>
      </p:sp>
      <p:sp>
        <p:nvSpPr>
          <p:cNvPr id="18"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1249189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5" name="Content Placeholder 5"/>
          <p:cNvSpPr>
            <a:spLocks noGrp="1"/>
          </p:cNvSpPr>
          <p:nvPr>
            <p:ph sz="quarter" idx="40"/>
          </p:nvPr>
        </p:nvSpPr>
        <p:spPr>
          <a:xfrm>
            <a:off x="314770" y="182342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1823426"/>
            <a:ext cx="2888701" cy="2618609"/>
          </a:xfrm>
          <a:prstGeom prst="rect">
            <a:avLst/>
          </a:prstGeom>
        </p:spPr>
        <p:txBody>
          <a:bodyPr/>
          <a:lstStyle>
            <a:lvl1pPr marL="0" indent="0">
              <a:buNone/>
              <a:defRPr/>
            </a:lvl1pPr>
          </a:lstStyle>
          <a:p>
            <a:pPr lvl="0"/>
            <a:r>
              <a:rPr lang="en-US"/>
              <a:t>Edit Master text styles</a:t>
            </a:r>
          </a:p>
        </p:txBody>
      </p:sp>
      <p:sp>
        <p:nvSpPr>
          <p:cNvPr id="10"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96089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Rectangle 14"/>
          <p:cNvSpPr/>
          <p:nvPr userDrawn="1"/>
        </p:nvSpPr>
        <p:spPr>
          <a:xfrm>
            <a:off x="1465385" y="0"/>
            <a:ext cx="5392618" cy="873104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graphicFrame>
        <p:nvGraphicFramePr>
          <p:cNvPr id="2" name="Object 1" hidden="1"/>
          <p:cNvGraphicFramePr>
            <a:graphicFrameLocks noChangeAspect="1"/>
          </p:cNvGraphicFramePr>
          <p:nvPr userDrawn="1">
            <p:custDataLst>
              <p:tags r:id="rId1"/>
            </p:custDataLst>
          </p:nvPr>
        </p:nvGraphicFramePr>
        <p:xfrm>
          <a:off x="895"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5"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fontAlgn="auto">
              <a:lnSpc>
                <a:spcPct val="90000"/>
              </a:lnSpc>
              <a:spcBef>
                <a:spcPct val="0"/>
              </a:spcBef>
              <a:spcAft>
                <a:spcPct val="0"/>
              </a:spcAft>
            </a:pPr>
            <a:endParaRPr lang="en-US" sz="2667" b="1" i="0" baseline="0" dirty="0">
              <a:solidFill>
                <a:schemeClr val="accent5">
                  <a:lumMod val="75000"/>
                </a:schemeClr>
              </a:solidFill>
              <a:latin typeface="Calibri Light" panose="020F0302020204030204" pitchFamily="34" charset="0"/>
              <a:ea typeface="+mj-ea"/>
              <a:cs typeface="+mj-cs"/>
              <a:sym typeface="Calibri Light" panose="020F0302020204030204" pitchFamily="34" charset="0"/>
            </a:endParaRPr>
          </a:p>
        </p:txBody>
      </p:sp>
      <p:sp>
        <p:nvSpPr>
          <p:cNvPr id="3" name="Title 2"/>
          <p:cNvSpPr>
            <a:spLocks noGrp="1"/>
          </p:cNvSpPr>
          <p:nvPr>
            <p:ph type="title" hasCustomPrompt="1"/>
          </p:nvPr>
        </p:nvSpPr>
        <p:spPr>
          <a:xfrm>
            <a:off x="2964426" y="1486271"/>
            <a:ext cx="3313028" cy="1098961"/>
          </a:xfrm>
          <a:prstGeom prst="rect">
            <a:avLst/>
          </a:prstGeom>
        </p:spPr>
        <p:txBody>
          <a:bodyPr/>
          <a:lstStyle>
            <a:lvl1pPr>
              <a:defRPr kumimoji="0" lang="en-US" sz="2800" b="0" i="0" u="none" strike="noStrike" kern="1200" cap="none" spc="0" normalizeH="0" baseline="0" dirty="0">
                <a:ln>
                  <a:noFill/>
                </a:ln>
                <a:solidFill>
                  <a:schemeClr val="bg1"/>
                </a:solidFill>
                <a:effectLst/>
                <a:uLnTx/>
                <a:uFillTx/>
                <a:latin typeface="Trebuchet MS" panose="020B0603020202020204" pitchFamily="34" charset="0"/>
                <a:ea typeface="+mj-ea"/>
                <a:cs typeface="+mj-cs"/>
              </a:defRPr>
            </a:lvl1pPr>
          </a:lstStyle>
          <a:p>
            <a:r>
              <a:rPr lang="en-US"/>
              <a:t>Outlook for Europe</a:t>
            </a:r>
          </a:p>
        </p:txBody>
      </p:sp>
      <p:sp>
        <p:nvSpPr>
          <p:cNvPr id="14" name="Title 2"/>
          <p:cNvSpPr txBox="1">
            <a:spLocks/>
          </p:cNvSpPr>
          <p:nvPr userDrawn="1"/>
        </p:nvSpPr>
        <p:spPr>
          <a:xfrm>
            <a:off x="109778" y="8878029"/>
            <a:ext cx="485536" cy="265971"/>
          </a:xfrm>
          <a:prstGeom prst="rect">
            <a:avLst/>
          </a:prstGeom>
        </p:spPr>
        <p:txBody>
          <a:bodyPr vert="horz" lIns="0" tIns="45671" rIns="0" bIns="45671"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lang="en-US" sz="700" b="0" dirty="0"/>
              <a:t>Source: BASF</a:t>
            </a:r>
          </a:p>
        </p:txBody>
      </p:sp>
      <p:sp>
        <p:nvSpPr>
          <p:cNvPr id="19" name="Slide Number Placeholder 6"/>
          <p:cNvSpPr txBox="1">
            <a:spLocks/>
          </p:cNvSpPr>
          <p:nvPr userDrawn="1"/>
        </p:nvSpPr>
        <p:spPr>
          <a:xfrm>
            <a:off x="1465382" y="8061596"/>
            <a:ext cx="5392618" cy="554828"/>
          </a:xfrm>
          <a:prstGeom prst="rect">
            <a:avLst/>
          </a:prstGeom>
          <a:solidFill>
            <a:schemeClr val="bg1"/>
          </a:solid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1400" dirty="0">
              <a:solidFill>
                <a:schemeClr val="bg1">
                  <a:lumMod val="50000"/>
                </a:schemeClr>
              </a:solidFill>
            </a:endParaRPr>
          </a:p>
        </p:txBody>
      </p:sp>
      <p:sp>
        <p:nvSpPr>
          <p:cNvPr id="6" name="TextBox 5"/>
          <p:cNvSpPr txBox="1"/>
          <p:nvPr userDrawn="1"/>
        </p:nvSpPr>
        <p:spPr>
          <a:xfrm>
            <a:off x="4351982" y="8280439"/>
            <a:ext cx="822960" cy="201658"/>
          </a:xfrm>
          <a:prstGeom prst="rect">
            <a:avLst/>
          </a:prstGeom>
          <a:noFill/>
        </p:spPr>
        <p:txBody>
          <a:bodyPr wrap="square" rtlCol="0">
            <a:spAutoFit/>
          </a:bodyPr>
          <a:lstStyle>
            <a:defPPr>
              <a:defRPr lang="en-US"/>
            </a:defPPr>
            <a:lvl1pPr>
              <a:lnSpc>
                <a:spcPts val="800"/>
              </a:lnSpc>
              <a:defRPr sz="1100">
                <a:solidFill>
                  <a:srgbClr val="4472C4"/>
                </a:solidFill>
                <a:latin typeface="Trebuchet MS" panose="020B0603020202020204" pitchFamily="34" charset="0"/>
                <a:cs typeface="Calibri" panose="020F0502020204030204" pitchFamily="34" charset="0"/>
              </a:defRPr>
            </a:lvl1pPr>
          </a:lstStyle>
          <a:p>
            <a:pPr lvl="0"/>
            <a:r>
              <a:rPr lang="en-US" dirty="0">
                <a:ln>
                  <a:solidFill>
                    <a:schemeClr val="accent3">
                      <a:lumMod val="40000"/>
                      <a:lumOff val="60000"/>
                    </a:schemeClr>
                  </a:solidFill>
                </a:ln>
              </a:rPr>
              <a:t>Hydrogen</a:t>
            </a:r>
          </a:p>
        </p:txBody>
      </p:sp>
      <p:sp>
        <p:nvSpPr>
          <p:cNvPr id="24" name="TextBox 23"/>
          <p:cNvSpPr txBox="1"/>
          <p:nvPr userDrawn="1"/>
        </p:nvSpPr>
        <p:spPr>
          <a:xfrm>
            <a:off x="5384134" y="8280439"/>
            <a:ext cx="822960" cy="201658"/>
          </a:xfrm>
          <a:prstGeom prst="rect">
            <a:avLst/>
          </a:prstGeom>
          <a:noFill/>
        </p:spPr>
        <p:txBody>
          <a:bodyPr wrap="square" rtlCol="0">
            <a:spAutoFit/>
          </a:bodyPr>
          <a:lstStyle/>
          <a:p>
            <a:pPr algn="l">
              <a:lnSpc>
                <a:spcPts val="800"/>
              </a:lnSpc>
            </a:pPr>
            <a:r>
              <a:rPr lang="en-US" altLang="zh-CN" sz="1100" kern="1200" dirty="0">
                <a:solidFill>
                  <a:schemeClr val="bg1">
                    <a:lumMod val="75000"/>
                  </a:schemeClr>
                </a:solidFill>
                <a:latin typeface="Trebuchet MS" panose="020B0603020202020204" pitchFamily="34" charset="0"/>
                <a:ea typeface="+mn-ea"/>
                <a:cs typeface="Calibri" panose="020F0502020204030204" pitchFamily="34" charset="0"/>
              </a:rPr>
              <a:t>Chemicals</a:t>
            </a:r>
            <a:endParaRPr lang="en-US" sz="1100" kern="1200" dirty="0">
              <a:solidFill>
                <a:schemeClr val="bg1">
                  <a:lumMod val="75000"/>
                </a:schemeClr>
              </a:solidFill>
              <a:latin typeface="Trebuchet MS" panose="020B0603020202020204" pitchFamily="34" charset="0"/>
              <a:ea typeface="+mn-ea"/>
              <a:cs typeface="Calibri" panose="020F0502020204030204" pitchFamily="34" charset="0"/>
            </a:endParaRPr>
          </a:p>
        </p:txBody>
      </p:sp>
      <p:sp>
        <p:nvSpPr>
          <p:cNvPr id="16" name="TextBox 15"/>
          <p:cNvSpPr txBox="1"/>
          <p:nvPr userDrawn="1"/>
        </p:nvSpPr>
        <p:spPr>
          <a:xfrm>
            <a:off x="2287678" y="8280439"/>
            <a:ext cx="822960" cy="200248"/>
          </a:xfrm>
          <a:prstGeom prst="rect">
            <a:avLst/>
          </a:prstGeom>
          <a:noFill/>
        </p:spPr>
        <p:txBody>
          <a:bodyPr wrap="square" rtlCol="0">
            <a:spAutoFit/>
          </a:bodyPr>
          <a:lstStyle>
            <a:defPPr>
              <a:defRPr lang="en-US"/>
            </a:defPPr>
            <a:lvl1pPr>
              <a:lnSpc>
                <a:spcPts val="800"/>
              </a:lnSpc>
              <a:defRPr sz="1100">
                <a:solidFill>
                  <a:schemeClr val="bg1">
                    <a:lumMod val="75000"/>
                  </a:schemeClr>
                </a:solidFill>
                <a:latin typeface="Trebuchet MS" panose="020B0603020202020204" pitchFamily="34" charset="0"/>
                <a:cs typeface="Calibri" panose="020F0502020204030204" pitchFamily="34" charset="0"/>
              </a:defRPr>
            </a:lvl1pPr>
          </a:lstStyle>
          <a:p>
            <a:pPr lvl="0"/>
            <a:r>
              <a:rPr lang="en-US" dirty="0">
                <a:ln>
                  <a:solidFill>
                    <a:schemeClr val="accent1"/>
                  </a:solidFill>
                </a:ln>
              </a:rPr>
              <a:t>Transport</a:t>
            </a:r>
            <a:r>
              <a:rPr lang="en-US" dirty="0"/>
              <a:t> </a:t>
            </a:r>
          </a:p>
        </p:txBody>
      </p:sp>
      <p:sp>
        <p:nvSpPr>
          <p:cNvPr id="17" name="TextBox 16"/>
          <p:cNvSpPr txBox="1"/>
          <p:nvPr userDrawn="1"/>
        </p:nvSpPr>
        <p:spPr>
          <a:xfrm>
            <a:off x="3319830" y="8280439"/>
            <a:ext cx="822960" cy="20165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Batteries</a:t>
            </a:r>
            <a:endParaRPr lang="en-US" sz="1100" baseline="-25000" dirty="0">
              <a:solidFill>
                <a:schemeClr val="bg1">
                  <a:lumMod val="75000"/>
                </a:schemeClr>
              </a:solidFill>
              <a:latin typeface="Trebuchet MS" panose="020B0603020202020204" pitchFamily="34" charset="0"/>
              <a:cs typeface="Calibri" panose="020F0502020204030204" pitchFamily="34" charset="0"/>
            </a:endParaRPr>
          </a:p>
        </p:txBody>
      </p:sp>
      <p:sp>
        <p:nvSpPr>
          <p:cNvPr id="5" name="Text Placeholder 4"/>
          <p:cNvSpPr>
            <a:spLocks noGrp="1"/>
          </p:cNvSpPr>
          <p:nvPr>
            <p:ph type="body" sz="quarter" idx="10"/>
          </p:nvPr>
        </p:nvSpPr>
        <p:spPr>
          <a:xfrm>
            <a:off x="2964425" y="1059234"/>
            <a:ext cx="3313028" cy="427037"/>
          </a:xfrm>
          <a:prstGeom prst="rect">
            <a:avLst/>
          </a:prstGeom>
        </p:spPr>
        <p:txBody>
          <a:bodyPr/>
          <a:lstStyle>
            <a:lvl1pPr marL="0" indent="0">
              <a:buNone/>
              <a:defRPr sz="1800">
                <a:solidFill>
                  <a:schemeClr val="bg1"/>
                </a:solidFill>
                <a:latin typeface="Trebuchet MS" panose="020B0603020202020204" pitchFamily="34" charset="0"/>
              </a:defRPr>
            </a:lvl1pPr>
          </a:lstStyle>
          <a:p>
            <a:pPr lvl="0"/>
            <a:r>
              <a:rPr lang="en-US"/>
              <a:t>Edit Master</a:t>
            </a:r>
          </a:p>
        </p:txBody>
      </p:sp>
    </p:spTree>
    <p:extLst>
      <p:ext uri="{BB962C8B-B14F-4D97-AF65-F5344CB8AC3E}">
        <p14:creationId xmlns:p14="http://schemas.microsoft.com/office/powerpoint/2010/main" val="3740745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363375"/>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18669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Text Placeholder 3"/>
          <p:cNvSpPr>
            <a:spLocks noGrp="1"/>
          </p:cNvSpPr>
          <p:nvPr>
            <p:ph type="body" sz="quarter" idx="40"/>
          </p:nvPr>
        </p:nvSpPr>
        <p:spPr>
          <a:xfrm>
            <a:off x="3605630" y="5383000"/>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6"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3868176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288216"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811424" y="3243449"/>
            <a:ext cx="2772629" cy="1832752"/>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1"/>
          </p:nvPr>
        </p:nvSpPr>
        <p:spPr>
          <a:xfrm>
            <a:off x="309563" y="5229176"/>
            <a:ext cx="6274490" cy="1832752"/>
          </a:xfrm>
          <a:prstGeom prst="rect">
            <a:avLst/>
          </a:prstGeom>
        </p:spPr>
        <p:txBody>
          <a:bodyPr/>
          <a:lstStyle>
            <a:lvl1pPr marL="0" indent="0">
              <a:buNone/>
              <a:defRPr/>
            </a:lvl1pPr>
          </a:lstStyle>
          <a:p>
            <a:pPr lvl="0"/>
            <a:r>
              <a:rPr lang="en-US"/>
              <a:t>Edit Master text styles</a:t>
            </a:r>
          </a:p>
        </p:txBody>
      </p:sp>
      <p:sp>
        <p:nvSpPr>
          <p:cNvPr id="17"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4068632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253260"/>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157885"/>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167696"/>
            <a:ext cx="3111397" cy="1832752"/>
          </a:xfrm>
          <a:prstGeom prst="rect">
            <a:avLst/>
          </a:prstGeom>
        </p:spPr>
        <p:txBody>
          <a:bodyPr/>
          <a:lstStyle>
            <a:lvl1pPr marL="0" indent="0">
              <a:buNone/>
              <a:defRPr/>
            </a:lvl1pPr>
          </a:lstStyle>
          <a:p>
            <a:pPr lvl="0"/>
            <a:r>
              <a:rPr lang="en-US"/>
              <a:t>Edit Master text styles</a:t>
            </a:r>
          </a:p>
        </p:txBody>
      </p:sp>
      <p:sp>
        <p:nvSpPr>
          <p:cNvPr id="15"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1421943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538748"/>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83528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2548559"/>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4453184"/>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4462995"/>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6367620"/>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6377431"/>
            <a:ext cx="3111397" cy="786060"/>
          </a:xfrm>
          <a:prstGeom prst="rect">
            <a:avLst/>
          </a:prstGeom>
        </p:spPr>
        <p:txBody>
          <a:bodyPr/>
          <a:lstStyle>
            <a:lvl1pPr marL="0" indent="0">
              <a:buNone/>
              <a:defRPr/>
            </a:lvl1pPr>
          </a:lstStyle>
          <a:p>
            <a:pPr lvl="0"/>
            <a:r>
              <a:rPr lang="en-US"/>
              <a:t>Edit Master text styles</a:t>
            </a:r>
          </a:p>
        </p:txBody>
      </p:sp>
      <p:sp>
        <p:nvSpPr>
          <p:cNvPr id="20"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4283391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4"/>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807345"/>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711970"/>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721781"/>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7626406"/>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7636217"/>
            <a:ext cx="3111397" cy="786060"/>
          </a:xfrm>
          <a:prstGeom prst="rect">
            <a:avLst/>
          </a:prstGeom>
        </p:spPr>
        <p:txBody>
          <a:bodyPr/>
          <a:lstStyle>
            <a:lvl1pPr marL="0" indent="0">
              <a:buNone/>
              <a:defRPr/>
            </a:lvl1pPr>
          </a:lstStyle>
          <a:p>
            <a:pPr lvl="0"/>
            <a:r>
              <a:rPr lang="en-US"/>
              <a:t>Edit Master text styles</a:t>
            </a:r>
          </a:p>
        </p:txBody>
      </p:sp>
      <p:sp>
        <p:nvSpPr>
          <p:cNvPr id="20" name="Slide Number Placeholder 4"/>
          <p:cNvSpPr txBox="1">
            <a:spLocks/>
          </p:cNvSpPr>
          <p:nvPr userDrawn="1"/>
        </p:nvSpPr>
        <p:spPr>
          <a:xfrm>
            <a:off x="0" y="8657167"/>
            <a:ext cx="1543050" cy="486833"/>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3043683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1820287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565928"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4435615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581150"/>
            <a:ext cx="3063029" cy="668517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500437" y="1581150"/>
            <a:ext cx="3111397" cy="212887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500436" y="3821258"/>
            <a:ext cx="3111397" cy="2204963"/>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00435" y="6137450"/>
            <a:ext cx="3111397" cy="212887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002453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273377" y="1648761"/>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4054535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679770"/>
            <a:ext cx="6302272"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304636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5970901"/>
            <a:ext cx="3046361" cy="21971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05807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2618609"/>
          </a:xfrm>
          <a:prstGeom prst="rect">
            <a:avLst/>
          </a:prstGeom>
        </p:spPr>
        <p:txBody>
          <a:bodyPr/>
          <a:lstStyle>
            <a:lvl1pPr marL="0" indent="0">
              <a:buNone/>
              <a:defRPr/>
            </a:lvl1pPr>
          </a:lstStyle>
          <a:p>
            <a:pPr lvl="0"/>
            <a:r>
              <a:rPr lang="en-US"/>
              <a:t>Edit Master text styles</a:t>
            </a: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Slide Number Placeholder 4"/>
          <p:cNvSpPr>
            <a:spLocks noGrp="1"/>
          </p:cNvSpPr>
          <p:nvPr>
            <p:ph type="sldNum" sz="quarter" idx="4"/>
          </p:nvPr>
        </p:nvSpPr>
        <p:spPr>
          <a:xfrm>
            <a:off x="309562" y="8825948"/>
            <a:ext cx="1233487" cy="318052"/>
          </a:xfrm>
          <a:prstGeom prst="rect">
            <a:avLst/>
          </a:prstGeom>
        </p:spPr>
        <p:txBody>
          <a:bodyPr/>
          <a:lstStyle>
            <a:lvl1pPr algn="l">
              <a:defRPr>
                <a:solidFill>
                  <a:schemeClr val="tx1">
                    <a:lumMod val="65000"/>
                    <a:lumOff val="35000"/>
                  </a:schemeClr>
                </a:solidFill>
              </a:defRPr>
            </a:lvl1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474147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3" y="6758011"/>
            <a:ext cx="630227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1172332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4" y="3679770"/>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294735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3685708"/>
            <a:ext cx="304636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5474" y="5970901"/>
            <a:ext cx="3054196" cy="219715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444066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17397" y="1688146"/>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24976" y="4548722"/>
            <a:ext cx="294735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3070" y="1688146"/>
            <a:ext cx="3054196" cy="56706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Text Placeholder 3"/>
          <p:cNvSpPr>
            <a:spLocks noGrp="1"/>
          </p:cNvSpPr>
          <p:nvPr>
            <p:ph type="body" sz="quarter" idx="42"/>
          </p:nvPr>
        </p:nvSpPr>
        <p:spPr>
          <a:xfrm>
            <a:off x="324260" y="3935797"/>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24260" y="6796373"/>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12742316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3114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167410"/>
            <a:ext cx="2972022" cy="16182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7" name="Content Placeholder 5"/>
          <p:cNvSpPr>
            <a:spLocks noGrp="1"/>
          </p:cNvSpPr>
          <p:nvPr>
            <p:ph sz="quarter" idx="39"/>
          </p:nvPr>
        </p:nvSpPr>
        <p:spPr>
          <a:xfrm>
            <a:off x="317397" y="4953480"/>
            <a:ext cx="2972022" cy="1618235"/>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0"/>
          </p:nvPr>
        </p:nvSpPr>
        <p:spPr>
          <a:xfrm>
            <a:off x="325231" y="6739550"/>
            <a:ext cx="2972022" cy="1618235"/>
          </a:xfrm>
          <a:prstGeom prst="rect">
            <a:avLst/>
          </a:prstGeom>
        </p:spPr>
        <p:txBody>
          <a:bodyPr/>
          <a:lstStyle>
            <a:lvl1pPr marL="0" indent="0">
              <a:buNone/>
              <a:defRPr/>
            </a:lvl1pPr>
          </a:lstStyle>
          <a:p>
            <a:pPr lvl="0"/>
            <a:r>
              <a:rPr lang="en-US"/>
              <a:t>Edit Master text styles</a:t>
            </a:r>
          </a:p>
        </p:txBody>
      </p:sp>
      <p:sp>
        <p:nvSpPr>
          <p:cNvPr id="19" name="Text Placeholder 3"/>
          <p:cNvSpPr>
            <a:spLocks noGrp="1"/>
          </p:cNvSpPr>
          <p:nvPr>
            <p:ph type="body" sz="quarter" idx="41"/>
          </p:nvPr>
        </p:nvSpPr>
        <p:spPr>
          <a:xfrm>
            <a:off x="3572141" y="3144465"/>
            <a:ext cx="3055361" cy="495358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401009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5640398"/>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4" name="Text Placeholder 3"/>
          <p:cNvSpPr>
            <a:spLocks noGrp="1"/>
          </p:cNvSpPr>
          <p:nvPr>
            <p:ph type="body" sz="quarter" idx="39"/>
          </p:nvPr>
        </p:nvSpPr>
        <p:spPr>
          <a:xfrm>
            <a:off x="651926" y="299693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5" name="Text Placeholder 3"/>
          <p:cNvSpPr>
            <a:spLocks noGrp="1"/>
          </p:cNvSpPr>
          <p:nvPr>
            <p:ph type="body" sz="quarter" idx="40"/>
          </p:nvPr>
        </p:nvSpPr>
        <p:spPr>
          <a:xfrm>
            <a:off x="651926" y="327455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6" name="Text Placeholder 3"/>
          <p:cNvSpPr>
            <a:spLocks noGrp="1"/>
          </p:cNvSpPr>
          <p:nvPr>
            <p:ph type="body" sz="quarter" idx="41"/>
          </p:nvPr>
        </p:nvSpPr>
        <p:spPr>
          <a:xfrm>
            <a:off x="651926" y="4086636"/>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4364256"/>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55242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839568"/>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32440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785853"/>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Tree>
    <p:extLst>
      <p:ext uri="{BB962C8B-B14F-4D97-AF65-F5344CB8AC3E}">
        <p14:creationId xmlns:p14="http://schemas.microsoft.com/office/powerpoint/2010/main" val="34661544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6234161"/>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6" name="Text Placeholder 3"/>
          <p:cNvSpPr>
            <a:spLocks noGrp="1"/>
          </p:cNvSpPr>
          <p:nvPr>
            <p:ph type="body" sz="quarter" idx="41"/>
          </p:nvPr>
        </p:nvSpPr>
        <p:spPr>
          <a:xfrm>
            <a:off x="651926" y="358787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386549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053658"/>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34080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91816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28708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19" name="Text Placeholder 3"/>
          <p:cNvSpPr>
            <a:spLocks noGrp="1"/>
          </p:cNvSpPr>
          <p:nvPr>
            <p:ph type="body" sz="quarter" idx="45"/>
          </p:nvPr>
        </p:nvSpPr>
        <p:spPr>
          <a:xfrm>
            <a:off x="651926" y="465541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0" name="Text Placeholder 3"/>
          <p:cNvSpPr>
            <a:spLocks noGrp="1"/>
          </p:cNvSpPr>
          <p:nvPr>
            <p:ph type="body" sz="quarter" idx="46"/>
          </p:nvPr>
        </p:nvSpPr>
        <p:spPr>
          <a:xfrm>
            <a:off x="651926" y="493303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1" name="Text Placeholder 3"/>
          <p:cNvSpPr>
            <a:spLocks noGrp="1"/>
          </p:cNvSpPr>
          <p:nvPr>
            <p:ph type="body" sz="quarter" idx="47"/>
          </p:nvPr>
        </p:nvSpPr>
        <p:spPr>
          <a:xfrm>
            <a:off x="651926" y="5121200"/>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2" name="Text Placeholder 3"/>
          <p:cNvSpPr>
            <a:spLocks noGrp="1"/>
          </p:cNvSpPr>
          <p:nvPr>
            <p:ph type="body" sz="quarter" idx="48"/>
          </p:nvPr>
        </p:nvSpPr>
        <p:spPr>
          <a:xfrm>
            <a:off x="651926" y="5408345"/>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1479003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40" b="1" i="0">
                <a:solidFill>
                  <a:srgbClr val="FFC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46" b="0" i="0">
                <a:solidFill>
                  <a:srgbClr val="A6A6A6"/>
                </a:solidFill>
                <a:latin typeface="Calibri"/>
                <a:cs typeface="Calibri"/>
              </a:defRPr>
            </a:lvl1pPr>
          </a:lstStyle>
          <a:p>
            <a:pPr marL="8637">
              <a:lnSpc>
                <a:spcPts val="680"/>
              </a:lnSpc>
            </a:pPr>
            <a:r>
              <a:rPr lang="en-US" spc="-3" dirty="0"/>
              <a:t>For</a:t>
            </a:r>
            <a:r>
              <a:rPr lang="en-US" dirty="0"/>
              <a:t> </a:t>
            </a:r>
            <a:r>
              <a:rPr lang="en-US" spc="-3" dirty="0"/>
              <a:t>internal</a:t>
            </a:r>
            <a:r>
              <a:rPr lang="en-US" spc="-10" dirty="0"/>
              <a:t> </a:t>
            </a:r>
            <a:r>
              <a:rPr lang="en-US" spc="-3" dirty="0"/>
              <a:t>use</a:t>
            </a:r>
            <a:r>
              <a:rPr lang="en-US" spc="3" dirty="0"/>
              <a:t> </a:t>
            </a:r>
            <a:r>
              <a:rPr lang="en-US" dirty="0"/>
              <a:t>only.</a:t>
            </a:r>
            <a:r>
              <a:rPr lang="en-US" spc="-10" dirty="0"/>
              <a:t> </a:t>
            </a:r>
            <a:r>
              <a:rPr lang="en-US" spc="-3" dirty="0"/>
              <a:t>Forwarding</a:t>
            </a:r>
            <a:r>
              <a:rPr lang="en-US" spc="-20" dirty="0"/>
              <a:t> </a:t>
            </a:r>
            <a:r>
              <a:rPr lang="en-US" spc="-3" dirty="0"/>
              <a:t>or</a:t>
            </a:r>
            <a:r>
              <a:rPr lang="en-US" dirty="0"/>
              <a:t> </a:t>
            </a:r>
            <a:r>
              <a:rPr lang="en-US" spc="-3" dirty="0"/>
              <a:t>using this</a:t>
            </a:r>
            <a:r>
              <a:rPr lang="en-US" dirty="0"/>
              <a:t> </a:t>
            </a:r>
            <a:r>
              <a:rPr lang="en-US" spc="-3" dirty="0"/>
              <a:t>report</a:t>
            </a:r>
            <a:r>
              <a:rPr lang="en-US" spc="-14" dirty="0"/>
              <a:t> </a:t>
            </a:r>
            <a:r>
              <a:rPr lang="en-US" spc="-3" dirty="0"/>
              <a:t>for</a:t>
            </a:r>
            <a:r>
              <a:rPr lang="en-US" dirty="0"/>
              <a:t> </a:t>
            </a:r>
            <a:r>
              <a:rPr lang="en-US" spc="-3" dirty="0"/>
              <a:t>other</a:t>
            </a:r>
            <a:r>
              <a:rPr lang="en-US" spc="-7" dirty="0"/>
              <a:t> </a:t>
            </a:r>
            <a:r>
              <a:rPr lang="en-US" spc="-3" dirty="0"/>
              <a:t>commercial</a:t>
            </a:r>
            <a:r>
              <a:rPr lang="en-US" spc="7" dirty="0"/>
              <a:t> </a:t>
            </a:r>
            <a:r>
              <a:rPr lang="en-US" spc="-3" dirty="0"/>
              <a:t>purposes is</a:t>
            </a:r>
            <a:r>
              <a:rPr lang="en-US" dirty="0"/>
              <a:t> </a:t>
            </a:r>
            <a:r>
              <a:rPr lang="en-US" spc="-3" dirty="0"/>
              <a:t>prohibited.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4/30/24</a:t>
            </a:fld>
            <a:endParaRPr lang="en-US" dirty="0"/>
          </a:p>
        </p:txBody>
      </p:sp>
      <p:sp>
        <p:nvSpPr>
          <p:cNvPr id="6" name="Holder 6"/>
          <p:cNvSpPr>
            <a:spLocks noGrp="1"/>
          </p:cNvSpPr>
          <p:nvPr>
            <p:ph type="sldNum" sz="quarter" idx="7"/>
          </p:nvPr>
        </p:nvSpPr>
        <p:spPr/>
        <p:txBody>
          <a:bodyPr lIns="0" tIns="0" rIns="0" bIns="0"/>
          <a:lstStyle>
            <a:lvl1pPr>
              <a:defRPr sz="680" b="0" i="0">
                <a:solidFill>
                  <a:schemeClr val="tx1"/>
                </a:solidFill>
                <a:latin typeface="Arial Narrow"/>
                <a:cs typeface="Arial Narrow"/>
              </a:defRPr>
            </a:lvl1pPr>
          </a:lstStyle>
          <a:p>
            <a:pPr marL="25912">
              <a:spcBef>
                <a:spcPts val="20"/>
              </a:spcBef>
            </a:pPr>
            <a:fld id="{81D60167-4931-47E6-BA6A-407CBD079E47}" type="slidenum">
              <a:rPr lang="en-US" spc="-3" smtClean="0"/>
              <a:pPr marL="25912">
                <a:spcBef>
                  <a:spcPts val="20"/>
                </a:spcBef>
              </a:pPr>
              <a:t>‹#›</a:t>
            </a:fld>
            <a:endParaRPr lang="en-US" spc="-3" dirty="0"/>
          </a:p>
        </p:txBody>
      </p:sp>
    </p:spTree>
    <p:extLst>
      <p:ext uri="{BB962C8B-B14F-4D97-AF65-F5344CB8AC3E}">
        <p14:creationId xmlns:p14="http://schemas.microsoft.com/office/powerpoint/2010/main" val="26500777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Rectangle 14"/>
          <p:cNvSpPr/>
          <p:nvPr userDrawn="1"/>
        </p:nvSpPr>
        <p:spPr>
          <a:xfrm>
            <a:off x="1465385" y="0"/>
            <a:ext cx="5392618" cy="8731046"/>
          </a:xfrm>
          <a:prstGeom prst="rect">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graphicFrame>
        <p:nvGraphicFramePr>
          <p:cNvPr id="2" name="Object 1" hidden="1"/>
          <p:cNvGraphicFramePr>
            <a:graphicFrameLocks noChangeAspect="1"/>
          </p:cNvGraphicFramePr>
          <p:nvPr userDrawn="1">
            <p:custDataLst>
              <p:tags r:id="rId1"/>
            </p:custDataLst>
          </p:nvPr>
        </p:nvGraphicFramePr>
        <p:xfrm>
          <a:off x="895"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5"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fontAlgn="auto">
              <a:lnSpc>
                <a:spcPct val="90000"/>
              </a:lnSpc>
              <a:spcBef>
                <a:spcPct val="0"/>
              </a:spcBef>
              <a:spcAft>
                <a:spcPct val="0"/>
              </a:spcAft>
            </a:pPr>
            <a:endParaRPr lang="en-US" sz="2667" b="1" i="0" baseline="0" dirty="0">
              <a:solidFill>
                <a:schemeClr val="accent5">
                  <a:lumMod val="75000"/>
                </a:schemeClr>
              </a:solidFill>
              <a:latin typeface="Calibri Light" panose="020F0302020204030204" pitchFamily="34" charset="0"/>
              <a:ea typeface="+mj-ea"/>
              <a:cs typeface="+mj-cs"/>
              <a:sym typeface="Calibri Light" panose="020F0302020204030204" pitchFamily="34" charset="0"/>
            </a:endParaRPr>
          </a:p>
        </p:txBody>
      </p:sp>
      <p:sp>
        <p:nvSpPr>
          <p:cNvPr id="3" name="Title 2"/>
          <p:cNvSpPr>
            <a:spLocks noGrp="1"/>
          </p:cNvSpPr>
          <p:nvPr>
            <p:ph type="title"/>
          </p:nvPr>
        </p:nvSpPr>
        <p:spPr>
          <a:xfrm>
            <a:off x="2964426" y="1486271"/>
            <a:ext cx="3313028" cy="1098961"/>
          </a:xfrm>
          <a:prstGeom prst="rect">
            <a:avLst/>
          </a:prstGeom>
        </p:spPr>
        <p:txBody>
          <a:bodyPr/>
          <a:lstStyle>
            <a:lvl1pPr>
              <a:defRPr kumimoji="0" lang="en-US" sz="2800" b="0" i="0" u="none" strike="noStrike" kern="1200" cap="none" spc="0" normalizeH="0" baseline="0" dirty="0">
                <a:ln>
                  <a:noFill/>
                </a:ln>
                <a:solidFill>
                  <a:schemeClr val="bg1"/>
                </a:solidFill>
                <a:effectLst/>
                <a:uLnTx/>
                <a:uFillTx/>
                <a:latin typeface="Trebuchet MS" panose="020B0603020202020204" pitchFamily="34" charset="0"/>
                <a:ea typeface="+mj-ea"/>
                <a:cs typeface="+mj-cs"/>
              </a:defRPr>
            </a:lvl1pPr>
          </a:lstStyle>
          <a:p>
            <a:endParaRPr lang="en-US"/>
          </a:p>
        </p:txBody>
      </p:sp>
      <p:sp>
        <p:nvSpPr>
          <p:cNvPr id="14" name="Title 2"/>
          <p:cNvSpPr txBox="1">
            <a:spLocks/>
          </p:cNvSpPr>
          <p:nvPr userDrawn="1"/>
        </p:nvSpPr>
        <p:spPr>
          <a:xfrm>
            <a:off x="109778" y="8878029"/>
            <a:ext cx="485536" cy="265971"/>
          </a:xfrm>
          <a:prstGeom prst="rect">
            <a:avLst/>
          </a:prstGeom>
        </p:spPr>
        <p:txBody>
          <a:bodyPr vert="horz" lIns="0" tIns="45671" rIns="0" bIns="45671"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lang="en-US" sz="700" b="0" dirty="0"/>
              <a:t>Source: BASF</a:t>
            </a:r>
          </a:p>
        </p:txBody>
      </p:sp>
      <p:sp>
        <p:nvSpPr>
          <p:cNvPr id="19" name="Slide Number Placeholder 6"/>
          <p:cNvSpPr txBox="1">
            <a:spLocks/>
          </p:cNvSpPr>
          <p:nvPr userDrawn="1"/>
        </p:nvSpPr>
        <p:spPr>
          <a:xfrm>
            <a:off x="1465382" y="8061596"/>
            <a:ext cx="5392618" cy="554828"/>
          </a:xfrm>
          <a:prstGeom prst="rect">
            <a:avLst/>
          </a:prstGeom>
          <a:solidFill>
            <a:schemeClr val="bg1"/>
          </a:solid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1400" dirty="0">
              <a:solidFill>
                <a:schemeClr val="bg1">
                  <a:lumMod val="50000"/>
                </a:schemeClr>
              </a:solidFill>
            </a:endParaRPr>
          </a:p>
        </p:txBody>
      </p:sp>
      <p:sp>
        <p:nvSpPr>
          <p:cNvPr id="6" name="TextBox 5"/>
          <p:cNvSpPr txBox="1"/>
          <p:nvPr userDrawn="1"/>
        </p:nvSpPr>
        <p:spPr>
          <a:xfrm>
            <a:off x="4351982" y="8280439"/>
            <a:ext cx="822960" cy="201658"/>
          </a:xfrm>
          <a:prstGeom prst="rect">
            <a:avLst/>
          </a:prstGeom>
          <a:noFill/>
        </p:spPr>
        <p:txBody>
          <a:bodyPr wrap="square" rtlCol="0">
            <a:spAutoFit/>
          </a:bodyPr>
          <a:lstStyle/>
          <a:p>
            <a:pPr algn="l">
              <a:lnSpc>
                <a:spcPts val="800"/>
              </a:lnSpc>
            </a:pPr>
            <a:r>
              <a:rPr lang="en-US" sz="1100" dirty="0">
                <a:solidFill>
                  <a:srgbClr val="548235"/>
                </a:solidFill>
                <a:latin typeface="Trebuchet MS" panose="020B0603020202020204" pitchFamily="34" charset="0"/>
                <a:cs typeface="Calibri" panose="020F0502020204030204" pitchFamily="34" charset="0"/>
              </a:rPr>
              <a:t>Hydrogen</a:t>
            </a:r>
            <a:endParaRPr lang="en-US" sz="1100" baseline="-25000" dirty="0">
              <a:solidFill>
                <a:srgbClr val="548235"/>
              </a:solidFill>
              <a:latin typeface="Trebuchet MS" panose="020B0603020202020204" pitchFamily="34" charset="0"/>
              <a:cs typeface="Calibri" panose="020F0502020204030204" pitchFamily="34" charset="0"/>
            </a:endParaRPr>
          </a:p>
        </p:txBody>
      </p:sp>
      <p:sp>
        <p:nvSpPr>
          <p:cNvPr id="24" name="TextBox 23"/>
          <p:cNvSpPr txBox="1"/>
          <p:nvPr userDrawn="1"/>
        </p:nvSpPr>
        <p:spPr>
          <a:xfrm>
            <a:off x="5384134" y="8280439"/>
            <a:ext cx="822960" cy="201658"/>
          </a:xfrm>
          <a:prstGeom prst="rect">
            <a:avLst/>
          </a:prstGeom>
          <a:noFill/>
        </p:spPr>
        <p:txBody>
          <a:bodyPr wrap="square" rtlCol="0">
            <a:spAutoFit/>
          </a:bodyPr>
          <a:lstStyle/>
          <a:p>
            <a:pPr algn="l">
              <a:lnSpc>
                <a:spcPts val="800"/>
              </a:lnSpc>
            </a:pPr>
            <a:r>
              <a:rPr lang="en-US" altLang="zh-CN" sz="1100" kern="1200" dirty="0">
                <a:solidFill>
                  <a:schemeClr val="bg1">
                    <a:lumMod val="75000"/>
                  </a:schemeClr>
                </a:solidFill>
                <a:latin typeface="Trebuchet MS" panose="020B0603020202020204" pitchFamily="34" charset="0"/>
                <a:ea typeface="+mn-ea"/>
                <a:cs typeface="Calibri" panose="020F0502020204030204" pitchFamily="34" charset="0"/>
              </a:rPr>
              <a:t>Chemicals</a:t>
            </a:r>
            <a:endParaRPr lang="en-US" sz="1100" kern="1200" dirty="0">
              <a:solidFill>
                <a:schemeClr val="bg1">
                  <a:lumMod val="75000"/>
                </a:schemeClr>
              </a:solidFill>
              <a:latin typeface="Trebuchet MS" panose="020B0603020202020204" pitchFamily="34" charset="0"/>
              <a:ea typeface="+mn-ea"/>
              <a:cs typeface="Calibri" panose="020F0502020204030204" pitchFamily="34" charset="0"/>
            </a:endParaRPr>
          </a:p>
        </p:txBody>
      </p:sp>
      <p:sp>
        <p:nvSpPr>
          <p:cNvPr id="16" name="TextBox 15"/>
          <p:cNvSpPr txBox="1"/>
          <p:nvPr userDrawn="1"/>
        </p:nvSpPr>
        <p:spPr>
          <a:xfrm>
            <a:off x="2287678" y="8280439"/>
            <a:ext cx="822960" cy="200248"/>
          </a:xfrm>
          <a:prstGeom prst="rect">
            <a:avLst/>
          </a:prstGeom>
          <a:noFill/>
        </p:spPr>
        <p:txBody>
          <a:bodyPr wrap="square" rtlCol="0">
            <a:spAutoFit/>
          </a:bodyPr>
          <a:lstStyle/>
          <a:p>
            <a:pPr algn="l">
              <a:lnSpc>
                <a:spcPts val="800"/>
              </a:lnSpc>
            </a:pPr>
            <a:r>
              <a:rPr lang="en-US" sz="1100" dirty="0">
                <a:solidFill>
                  <a:srgbClr val="C3C3C3"/>
                </a:solidFill>
                <a:latin typeface="Trebuchet MS" panose="020B0603020202020204" pitchFamily="34" charset="0"/>
                <a:cs typeface="Calibri" panose="020F0502020204030204" pitchFamily="34" charset="0"/>
              </a:rPr>
              <a:t>Transport </a:t>
            </a:r>
          </a:p>
        </p:txBody>
      </p:sp>
      <p:sp>
        <p:nvSpPr>
          <p:cNvPr id="17" name="TextBox 16"/>
          <p:cNvSpPr txBox="1"/>
          <p:nvPr userDrawn="1"/>
        </p:nvSpPr>
        <p:spPr>
          <a:xfrm>
            <a:off x="3319830" y="8280439"/>
            <a:ext cx="822960" cy="20165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Batteries</a:t>
            </a:r>
            <a:endParaRPr lang="en-US" sz="1100" baseline="-25000" dirty="0">
              <a:solidFill>
                <a:schemeClr val="bg1">
                  <a:lumMod val="75000"/>
                </a:schemeClr>
              </a:solidFill>
              <a:latin typeface="Trebuchet MS" panose="020B0603020202020204" pitchFamily="34" charset="0"/>
              <a:cs typeface="Calibri" panose="020F0502020204030204" pitchFamily="34" charset="0"/>
            </a:endParaRPr>
          </a:p>
        </p:txBody>
      </p:sp>
      <p:sp>
        <p:nvSpPr>
          <p:cNvPr id="5" name="Text Placeholder 4"/>
          <p:cNvSpPr>
            <a:spLocks noGrp="1"/>
          </p:cNvSpPr>
          <p:nvPr>
            <p:ph type="body" sz="quarter" idx="10"/>
          </p:nvPr>
        </p:nvSpPr>
        <p:spPr>
          <a:xfrm>
            <a:off x="2964425" y="1059234"/>
            <a:ext cx="3313028" cy="427037"/>
          </a:xfrm>
          <a:prstGeom prst="rect">
            <a:avLst/>
          </a:prstGeom>
        </p:spPr>
        <p:txBody>
          <a:bodyPr/>
          <a:lstStyle>
            <a:lvl1pPr marL="0" indent="0">
              <a:buNone/>
              <a:defRPr sz="1800">
                <a:solidFill>
                  <a:schemeClr val="bg1"/>
                </a:solidFill>
                <a:latin typeface="Trebuchet MS" panose="020B0603020202020204" pitchFamily="34" charset="0"/>
              </a:defRPr>
            </a:lvl1pPr>
          </a:lstStyle>
          <a:p>
            <a:pPr lvl="0"/>
            <a:r>
              <a:rPr lang="en-US"/>
              <a:t>Edit Master</a:t>
            </a:r>
          </a:p>
        </p:txBody>
      </p:sp>
      <p:sp>
        <p:nvSpPr>
          <p:cNvPr id="4" name="Rectangle 3"/>
          <p:cNvSpPr/>
          <p:nvPr userDrawn="1"/>
        </p:nvSpPr>
        <p:spPr>
          <a:xfrm>
            <a:off x="0" y="-11875"/>
            <a:ext cx="1465382" cy="806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57013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28765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375589" y="3363091"/>
            <a:ext cx="3236246"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3343466"/>
            <a:ext cx="2795898"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91752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375589" y="3363091"/>
            <a:ext cx="3236246"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3343466"/>
            <a:ext cx="2795898" cy="2618609"/>
          </a:xfrm>
          <a:prstGeom prst="rect">
            <a:avLst/>
          </a:prstGeom>
        </p:spPr>
        <p:txBody>
          <a:bodyPr/>
          <a:lstStyle>
            <a:lvl1pPr marL="0" indent="0">
              <a:buNone/>
              <a:defRPr/>
            </a:lvl1pPr>
          </a:lstStyle>
          <a:p>
            <a:pPr lvl="0"/>
            <a:r>
              <a:rPr lang="en-US"/>
              <a:t>Edit Master text styles</a:t>
            </a:r>
          </a:p>
        </p:txBody>
      </p:sp>
      <p:sp>
        <p:nvSpPr>
          <p:cNvPr id="17"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36294207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0" y="334346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334346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8081265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5" name="Content Placeholder 5"/>
          <p:cNvSpPr>
            <a:spLocks noGrp="1"/>
          </p:cNvSpPr>
          <p:nvPr>
            <p:ph sz="quarter" idx="40"/>
          </p:nvPr>
        </p:nvSpPr>
        <p:spPr>
          <a:xfrm>
            <a:off x="314770" y="182342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182342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3409186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363375"/>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18669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Text Placeholder 3"/>
          <p:cNvSpPr>
            <a:spLocks noGrp="1"/>
          </p:cNvSpPr>
          <p:nvPr>
            <p:ph type="body" sz="quarter" idx="40"/>
          </p:nvPr>
        </p:nvSpPr>
        <p:spPr>
          <a:xfrm>
            <a:off x="3605630" y="5383000"/>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4502225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288216"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811424" y="3243449"/>
            <a:ext cx="2772629" cy="1832752"/>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1"/>
          </p:nvPr>
        </p:nvSpPr>
        <p:spPr>
          <a:xfrm>
            <a:off x="309563" y="5229176"/>
            <a:ext cx="6274490"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766806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253260"/>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157885"/>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167696"/>
            <a:ext cx="3111397"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851623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538748"/>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83528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2548559"/>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4453184"/>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4462995"/>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6367620"/>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6377431"/>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1938412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4"/>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807345"/>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711970"/>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721781"/>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7626406"/>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7636217"/>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4336436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4888537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565928"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40089381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581150"/>
            <a:ext cx="3063029" cy="668517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500437" y="1581150"/>
            <a:ext cx="3111397" cy="212887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500436" y="3821258"/>
            <a:ext cx="3111397" cy="2204963"/>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00435" y="6137450"/>
            <a:ext cx="3111397" cy="212887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144438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0" y="334346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3343466"/>
            <a:ext cx="2888701" cy="2618609"/>
          </a:xfrm>
          <a:prstGeom prst="rect">
            <a:avLst/>
          </a:prstGeom>
        </p:spPr>
        <p:txBody>
          <a:bodyPr/>
          <a:lstStyle>
            <a:lvl1pPr marL="0" indent="0">
              <a:buNone/>
              <a:defRPr/>
            </a:lvl1pPr>
          </a:lstStyle>
          <a:p>
            <a:pPr lvl="0"/>
            <a:r>
              <a:rPr lang="en-US"/>
              <a:t>Edit Master text styles</a:t>
            </a:r>
          </a:p>
        </p:txBody>
      </p:sp>
      <p:sp>
        <p:nvSpPr>
          <p:cNvPr id="19"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41825525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273377" y="1648761"/>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665806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679770"/>
            <a:ext cx="6302272"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304636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5970901"/>
            <a:ext cx="3046361" cy="21971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0311277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3" y="6758011"/>
            <a:ext cx="630227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041069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4" y="3679770"/>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294735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3685708"/>
            <a:ext cx="304636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5474" y="5970901"/>
            <a:ext cx="3054196" cy="219715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697739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17397" y="1688146"/>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24976" y="4548722"/>
            <a:ext cx="294735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3070" y="1688146"/>
            <a:ext cx="3054196" cy="56706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Text Placeholder 3"/>
          <p:cNvSpPr>
            <a:spLocks noGrp="1"/>
          </p:cNvSpPr>
          <p:nvPr>
            <p:ph type="body" sz="quarter" idx="42"/>
          </p:nvPr>
        </p:nvSpPr>
        <p:spPr>
          <a:xfrm>
            <a:off x="324260" y="3935797"/>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24260" y="6796373"/>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7154102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3114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167410"/>
            <a:ext cx="2972022" cy="16182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7" name="Content Placeholder 5"/>
          <p:cNvSpPr>
            <a:spLocks noGrp="1"/>
          </p:cNvSpPr>
          <p:nvPr>
            <p:ph sz="quarter" idx="39"/>
          </p:nvPr>
        </p:nvSpPr>
        <p:spPr>
          <a:xfrm>
            <a:off x="317397" y="4953480"/>
            <a:ext cx="2972022" cy="1618235"/>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0"/>
          </p:nvPr>
        </p:nvSpPr>
        <p:spPr>
          <a:xfrm>
            <a:off x="325231" y="6739550"/>
            <a:ext cx="2972022" cy="1618235"/>
          </a:xfrm>
          <a:prstGeom prst="rect">
            <a:avLst/>
          </a:prstGeom>
        </p:spPr>
        <p:txBody>
          <a:bodyPr/>
          <a:lstStyle>
            <a:lvl1pPr marL="0" indent="0">
              <a:buNone/>
              <a:defRPr/>
            </a:lvl1pPr>
          </a:lstStyle>
          <a:p>
            <a:pPr lvl="0"/>
            <a:r>
              <a:rPr lang="en-US"/>
              <a:t>Edit Master text styles</a:t>
            </a:r>
          </a:p>
        </p:txBody>
      </p:sp>
      <p:sp>
        <p:nvSpPr>
          <p:cNvPr id="19" name="Text Placeholder 3"/>
          <p:cNvSpPr>
            <a:spLocks noGrp="1"/>
          </p:cNvSpPr>
          <p:nvPr>
            <p:ph type="body" sz="quarter" idx="41"/>
          </p:nvPr>
        </p:nvSpPr>
        <p:spPr>
          <a:xfrm>
            <a:off x="3572141" y="3144465"/>
            <a:ext cx="3055361" cy="495358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0630431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5640398"/>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4" name="Text Placeholder 3"/>
          <p:cNvSpPr>
            <a:spLocks noGrp="1"/>
          </p:cNvSpPr>
          <p:nvPr>
            <p:ph type="body" sz="quarter" idx="39"/>
          </p:nvPr>
        </p:nvSpPr>
        <p:spPr>
          <a:xfrm>
            <a:off x="651926" y="299693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5" name="Text Placeholder 3"/>
          <p:cNvSpPr>
            <a:spLocks noGrp="1"/>
          </p:cNvSpPr>
          <p:nvPr>
            <p:ph type="body" sz="quarter" idx="40"/>
          </p:nvPr>
        </p:nvSpPr>
        <p:spPr>
          <a:xfrm>
            <a:off x="651926" y="327455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6" name="Text Placeholder 3"/>
          <p:cNvSpPr>
            <a:spLocks noGrp="1"/>
          </p:cNvSpPr>
          <p:nvPr>
            <p:ph type="body" sz="quarter" idx="41"/>
          </p:nvPr>
        </p:nvSpPr>
        <p:spPr>
          <a:xfrm>
            <a:off x="651926" y="4086636"/>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4364256"/>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55242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839568"/>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32440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785853"/>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Tree>
    <p:extLst>
      <p:ext uri="{BB962C8B-B14F-4D97-AF65-F5344CB8AC3E}">
        <p14:creationId xmlns:p14="http://schemas.microsoft.com/office/powerpoint/2010/main" val="2833322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6234161"/>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6" name="Text Placeholder 3"/>
          <p:cNvSpPr>
            <a:spLocks noGrp="1"/>
          </p:cNvSpPr>
          <p:nvPr>
            <p:ph type="body" sz="quarter" idx="41"/>
          </p:nvPr>
        </p:nvSpPr>
        <p:spPr>
          <a:xfrm>
            <a:off x="651926" y="358787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386549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053658"/>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34080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91816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28708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19" name="Text Placeholder 3"/>
          <p:cNvSpPr>
            <a:spLocks noGrp="1"/>
          </p:cNvSpPr>
          <p:nvPr>
            <p:ph type="body" sz="quarter" idx="45"/>
          </p:nvPr>
        </p:nvSpPr>
        <p:spPr>
          <a:xfrm>
            <a:off x="651926" y="465541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0" name="Text Placeholder 3"/>
          <p:cNvSpPr>
            <a:spLocks noGrp="1"/>
          </p:cNvSpPr>
          <p:nvPr>
            <p:ph type="body" sz="quarter" idx="46"/>
          </p:nvPr>
        </p:nvSpPr>
        <p:spPr>
          <a:xfrm>
            <a:off x="651926" y="493303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1" name="Text Placeholder 3"/>
          <p:cNvSpPr>
            <a:spLocks noGrp="1"/>
          </p:cNvSpPr>
          <p:nvPr>
            <p:ph type="body" sz="quarter" idx="47"/>
          </p:nvPr>
        </p:nvSpPr>
        <p:spPr>
          <a:xfrm>
            <a:off x="651926" y="5121200"/>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2" name="Text Placeholder 3"/>
          <p:cNvSpPr>
            <a:spLocks noGrp="1"/>
          </p:cNvSpPr>
          <p:nvPr>
            <p:ph type="body" sz="quarter" idx="48"/>
          </p:nvPr>
        </p:nvSpPr>
        <p:spPr>
          <a:xfrm>
            <a:off x="651926" y="5408345"/>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6933646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Rectangle 14"/>
          <p:cNvSpPr/>
          <p:nvPr userDrawn="1"/>
        </p:nvSpPr>
        <p:spPr>
          <a:xfrm>
            <a:off x="1465385" y="0"/>
            <a:ext cx="5392618" cy="8731046"/>
          </a:xfrm>
          <a:prstGeom prst="rect">
            <a:avLst/>
          </a:prstGeom>
          <a:solidFill>
            <a:srgbClr val="666699"/>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graphicFrame>
        <p:nvGraphicFramePr>
          <p:cNvPr id="2" name="Object 1" hidden="1"/>
          <p:cNvGraphicFramePr>
            <a:graphicFrameLocks noChangeAspect="1"/>
          </p:cNvGraphicFramePr>
          <p:nvPr userDrawn="1">
            <p:custDataLst>
              <p:tags r:id="rId1"/>
            </p:custDataLst>
          </p:nvPr>
        </p:nvGraphicFramePr>
        <p:xfrm>
          <a:off x="895" y="2119"/>
          <a:ext cx="893" cy="211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895" y="2119"/>
                        <a:ext cx="893" cy="2117"/>
                      </a:xfrm>
                      <a:prstGeom prst="rect">
                        <a:avLst/>
                      </a:prstGeom>
                    </p:spPr>
                  </p:pic>
                </p:oleObj>
              </mc:Fallback>
            </mc:AlternateContent>
          </a:graphicData>
        </a:graphic>
      </p:graphicFrame>
      <p:sp>
        <p:nvSpPr>
          <p:cNvPr id="13" name="Rectangle 12" hidden="1"/>
          <p:cNvSpPr/>
          <p:nvPr userDrawn="1">
            <p:custDataLst>
              <p:tags r:id="rId2"/>
            </p:custDataLst>
          </p:nvPr>
        </p:nvSpPr>
        <p:spPr>
          <a:xfrm>
            <a:off x="2" y="1"/>
            <a:ext cx="89297" cy="211667"/>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fontAlgn="auto">
              <a:lnSpc>
                <a:spcPct val="90000"/>
              </a:lnSpc>
              <a:spcBef>
                <a:spcPct val="0"/>
              </a:spcBef>
              <a:spcAft>
                <a:spcPct val="0"/>
              </a:spcAft>
            </a:pPr>
            <a:endParaRPr lang="en-US" sz="2667" b="1" i="0" baseline="0" dirty="0">
              <a:solidFill>
                <a:schemeClr val="accent5">
                  <a:lumMod val="75000"/>
                </a:schemeClr>
              </a:solidFill>
              <a:latin typeface="Calibri Light" panose="020F0302020204030204" pitchFamily="34" charset="0"/>
              <a:ea typeface="+mj-ea"/>
              <a:cs typeface="+mj-cs"/>
              <a:sym typeface="Calibri Light" panose="020F0302020204030204" pitchFamily="34" charset="0"/>
            </a:endParaRPr>
          </a:p>
        </p:txBody>
      </p:sp>
      <p:sp>
        <p:nvSpPr>
          <p:cNvPr id="3" name="Title 2"/>
          <p:cNvSpPr>
            <a:spLocks noGrp="1"/>
          </p:cNvSpPr>
          <p:nvPr>
            <p:ph type="title" hasCustomPrompt="1"/>
          </p:nvPr>
        </p:nvSpPr>
        <p:spPr>
          <a:xfrm>
            <a:off x="2964426" y="1486271"/>
            <a:ext cx="3313028" cy="1098961"/>
          </a:xfrm>
          <a:prstGeom prst="rect">
            <a:avLst/>
          </a:prstGeom>
        </p:spPr>
        <p:txBody>
          <a:bodyPr/>
          <a:lstStyle>
            <a:lvl1pPr>
              <a:defRPr kumimoji="0" lang="en-US" sz="2800" b="0" i="0" u="none" strike="noStrike" kern="1200" cap="none" spc="0" normalizeH="0" baseline="0" dirty="0">
                <a:ln>
                  <a:noFill/>
                </a:ln>
                <a:solidFill>
                  <a:schemeClr val="bg1"/>
                </a:solidFill>
                <a:effectLst/>
                <a:uLnTx/>
                <a:uFillTx/>
                <a:latin typeface="Trebuchet MS" panose="020B0603020202020204" pitchFamily="34" charset="0"/>
                <a:ea typeface="+mj-ea"/>
                <a:cs typeface="+mj-cs"/>
              </a:defRPr>
            </a:lvl1pPr>
          </a:lstStyle>
          <a:p>
            <a:r>
              <a:rPr lang="en-US"/>
              <a:t>Outlook for Europe</a:t>
            </a:r>
          </a:p>
        </p:txBody>
      </p:sp>
      <p:sp>
        <p:nvSpPr>
          <p:cNvPr id="14" name="Title 2"/>
          <p:cNvSpPr txBox="1">
            <a:spLocks/>
          </p:cNvSpPr>
          <p:nvPr userDrawn="1"/>
        </p:nvSpPr>
        <p:spPr>
          <a:xfrm>
            <a:off x="109778" y="8878029"/>
            <a:ext cx="485536" cy="265971"/>
          </a:xfrm>
          <a:prstGeom prst="rect">
            <a:avLst/>
          </a:prstGeom>
        </p:spPr>
        <p:txBody>
          <a:bodyPr vert="horz" lIns="0" tIns="45671" rIns="0" bIns="45671" rtlCol="0" anchor="t">
            <a:noAutofit/>
          </a:bodyPr>
          <a:lstStyle>
            <a:lvl1pPr algn="l" defTabSz="342526" rtl="0" eaLnBrk="1" latinLnBrk="0" hangingPunct="1">
              <a:spcBef>
                <a:spcPct val="0"/>
              </a:spcBef>
              <a:buNone/>
              <a:defRPr kumimoji="0" lang="en-US" sz="2400" b="1" i="0" u="none" strike="noStrike" kern="1200" cap="none" spc="0" normalizeH="0" baseline="0" dirty="0">
                <a:ln>
                  <a:noFill/>
                </a:ln>
                <a:solidFill>
                  <a:schemeClr val="bg1"/>
                </a:solidFill>
                <a:effectLst/>
                <a:uLnTx/>
                <a:uFillTx/>
                <a:latin typeface="Calibri Light" panose="020F0302020204030204"/>
                <a:ea typeface="+mj-ea"/>
                <a:cs typeface="+mj-cs"/>
              </a:defRPr>
            </a:lvl1pPr>
          </a:lstStyle>
          <a:p>
            <a:r>
              <a:rPr lang="en-US" sz="700" b="0" dirty="0"/>
              <a:t>Source: BASF</a:t>
            </a:r>
          </a:p>
        </p:txBody>
      </p:sp>
      <p:sp>
        <p:nvSpPr>
          <p:cNvPr id="19" name="Slide Number Placeholder 6"/>
          <p:cNvSpPr txBox="1">
            <a:spLocks/>
          </p:cNvSpPr>
          <p:nvPr userDrawn="1"/>
        </p:nvSpPr>
        <p:spPr>
          <a:xfrm>
            <a:off x="1465382" y="8061596"/>
            <a:ext cx="5392618" cy="554828"/>
          </a:xfrm>
          <a:prstGeom prst="rect">
            <a:avLst/>
          </a:prstGeom>
          <a:solidFill>
            <a:schemeClr val="bg1"/>
          </a:solidFill>
        </p:spPr>
        <p:txBody>
          <a:bodyPr anchor="b" anchorCtr="0"/>
          <a:lstStyle>
            <a:defPPr>
              <a:defRPr lang="en-US"/>
            </a:defPPr>
            <a:lvl1pPr marL="0" algn="l" defTabSz="914400" rtl="0" eaLnBrk="1" latinLnBrk="0" hangingPunct="1">
              <a:defRPr sz="900" b="1" kern="1200">
                <a:solidFill>
                  <a:srgbClr val="007C95"/>
                </a:solidFill>
                <a:latin typeface="Trebuchet MS"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1400" dirty="0">
              <a:solidFill>
                <a:schemeClr val="bg1">
                  <a:lumMod val="50000"/>
                </a:schemeClr>
              </a:solidFill>
            </a:endParaRPr>
          </a:p>
        </p:txBody>
      </p:sp>
      <p:sp>
        <p:nvSpPr>
          <p:cNvPr id="6" name="TextBox 5"/>
          <p:cNvSpPr txBox="1"/>
          <p:nvPr userDrawn="1"/>
        </p:nvSpPr>
        <p:spPr>
          <a:xfrm>
            <a:off x="4351982" y="8280439"/>
            <a:ext cx="822960" cy="201658"/>
          </a:xfrm>
          <a:prstGeom prst="rect">
            <a:avLst/>
          </a:prstGeom>
          <a:noFill/>
        </p:spPr>
        <p:txBody>
          <a:bodyPr wrap="square" rtlCol="0">
            <a:spAutoFit/>
          </a:bodyPr>
          <a:lstStyle/>
          <a:p>
            <a:pPr algn="l">
              <a:lnSpc>
                <a:spcPts val="800"/>
              </a:lnSpc>
            </a:pPr>
            <a:r>
              <a:rPr lang="en-US" sz="1100" dirty="0">
                <a:solidFill>
                  <a:srgbClr val="666699"/>
                </a:solidFill>
                <a:latin typeface="Trebuchet MS" panose="020B0603020202020204" pitchFamily="34" charset="0"/>
                <a:cs typeface="Calibri" panose="020F0502020204030204" pitchFamily="34" charset="0"/>
              </a:rPr>
              <a:t>Hydrogen</a:t>
            </a:r>
            <a:endParaRPr lang="en-US" sz="1100" baseline="-25000" dirty="0">
              <a:solidFill>
                <a:srgbClr val="666699"/>
              </a:solidFill>
              <a:latin typeface="Trebuchet MS" panose="020B0603020202020204" pitchFamily="34" charset="0"/>
              <a:cs typeface="Calibri" panose="020F0502020204030204" pitchFamily="34" charset="0"/>
            </a:endParaRPr>
          </a:p>
        </p:txBody>
      </p:sp>
      <p:sp>
        <p:nvSpPr>
          <p:cNvPr id="24" name="TextBox 23"/>
          <p:cNvSpPr txBox="1"/>
          <p:nvPr userDrawn="1"/>
        </p:nvSpPr>
        <p:spPr>
          <a:xfrm>
            <a:off x="5384134" y="8280439"/>
            <a:ext cx="822960" cy="201658"/>
          </a:xfrm>
          <a:prstGeom prst="rect">
            <a:avLst/>
          </a:prstGeom>
          <a:noFill/>
        </p:spPr>
        <p:txBody>
          <a:bodyPr wrap="square" rtlCol="0">
            <a:spAutoFit/>
          </a:bodyPr>
          <a:lstStyle/>
          <a:p>
            <a:pPr algn="l">
              <a:lnSpc>
                <a:spcPts val="800"/>
              </a:lnSpc>
            </a:pPr>
            <a:r>
              <a:rPr lang="en-US" altLang="zh-CN" sz="1100" kern="1200" dirty="0">
                <a:solidFill>
                  <a:schemeClr val="bg1">
                    <a:lumMod val="75000"/>
                  </a:schemeClr>
                </a:solidFill>
                <a:latin typeface="Trebuchet MS" panose="020B0603020202020204" pitchFamily="34" charset="0"/>
                <a:ea typeface="+mn-ea"/>
                <a:cs typeface="Calibri" panose="020F0502020204030204" pitchFamily="34" charset="0"/>
              </a:rPr>
              <a:t>Chemicals</a:t>
            </a:r>
            <a:endParaRPr lang="en-US" sz="1100" kern="1200" dirty="0">
              <a:solidFill>
                <a:schemeClr val="bg1">
                  <a:lumMod val="75000"/>
                </a:schemeClr>
              </a:solidFill>
              <a:latin typeface="Trebuchet MS" panose="020B0603020202020204" pitchFamily="34" charset="0"/>
              <a:ea typeface="+mn-ea"/>
              <a:cs typeface="Calibri" panose="020F0502020204030204" pitchFamily="34" charset="0"/>
            </a:endParaRPr>
          </a:p>
        </p:txBody>
      </p:sp>
      <p:sp>
        <p:nvSpPr>
          <p:cNvPr id="16" name="TextBox 15"/>
          <p:cNvSpPr txBox="1"/>
          <p:nvPr userDrawn="1"/>
        </p:nvSpPr>
        <p:spPr>
          <a:xfrm>
            <a:off x="2287678" y="8280439"/>
            <a:ext cx="822960" cy="20024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Transport </a:t>
            </a:r>
          </a:p>
        </p:txBody>
      </p:sp>
      <p:sp>
        <p:nvSpPr>
          <p:cNvPr id="17" name="TextBox 16"/>
          <p:cNvSpPr txBox="1"/>
          <p:nvPr userDrawn="1"/>
        </p:nvSpPr>
        <p:spPr>
          <a:xfrm>
            <a:off x="3319830" y="8280439"/>
            <a:ext cx="822960" cy="201658"/>
          </a:xfrm>
          <a:prstGeom prst="rect">
            <a:avLst/>
          </a:prstGeom>
          <a:noFill/>
        </p:spPr>
        <p:txBody>
          <a:bodyPr wrap="square" rtlCol="0">
            <a:spAutoFit/>
          </a:bodyPr>
          <a:lstStyle/>
          <a:p>
            <a:pPr algn="l">
              <a:lnSpc>
                <a:spcPts val="800"/>
              </a:lnSpc>
            </a:pPr>
            <a:r>
              <a:rPr lang="en-US" sz="1100" dirty="0">
                <a:solidFill>
                  <a:schemeClr val="bg1">
                    <a:lumMod val="75000"/>
                  </a:schemeClr>
                </a:solidFill>
                <a:latin typeface="Trebuchet MS" panose="020B0603020202020204" pitchFamily="34" charset="0"/>
                <a:cs typeface="Calibri" panose="020F0502020204030204" pitchFamily="34" charset="0"/>
              </a:rPr>
              <a:t>Batteries</a:t>
            </a:r>
            <a:endParaRPr lang="en-US" sz="1100" baseline="-25000" dirty="0">
              <a:solidFill>
                <a:schemeClr val="bg1">
                  <a:lumMod val="75000"/>
                </a:schemeClr>
              </a:solidFill>
              <a:latin typeface="Trebuchet MS" panose="020B0603020202020204" pitchFamily="34" charset="0"/>
              <a:cs typeface="Calibri" panose="020F0502020204030204" pitchFamily="34" charset="0"/>
            </a:endParaRPr>
          </a:p>
        </p:txBody>
      </p:sp>
      <p:sp>
        <p:nvSpPr>
          <p:cNvPr id="5" name="Text Placeholder 4"/>
          <p:cNvSpPr>
            <a:spLocks noGrp="1"/>
          </p:cNvSpPr>
          <p:nvPr>
            <p:ph type="body" sz="quarter" idx="10"/>
          </p:nvPr>
        </p:nvSpPr>
        <p:spPr>
          <a:xfrm>
            <a:off x="2964425" y="1059234"/>
            <a:ext cx="3313028" cy="427037"/>
          </a:xfrm>
          <a:prstGeom prst="rect">
            <a:avLst/>
          </a:prstGeom>
        </p:spPr>
        <p:txBody>
          <a:bodyPr/>
          <a:lstStyle>
            <a:lvl1pPr marL="0" indent="0">
              <a:buNone/>
              <a:defRPr sz="1800">
                <a:solidFill>
                  <a:schemeClr val="bg1"/>
                </a:solidFill>
                <a:latin typeface="Trebuchet MS" panose="020B0603020202020204" pitchFamily="34" charset="0"/>
              </a:defRPr>
            </a:lvl1pPr>
          </a:lstStyle>
          <a:p>
            <a:pPr lvl="0"/>
            <a:r>
              <a:rPr lang="en-US"/>
              <a:t>Edit Master</a:t>
            </a:r>
          </a:p>
        </p:txBody>
      </p:sp>
      <p:sp>
        <p:nvSpPr>
          <p:cNvPr id="4" name="Rectangle 3"/>
          <p:cNvSpPr/>
          <p:nvPr userDrawn="1"/>
        </p:nvSpPr>
        <p:spPr>
          <a:xfrm>
            <a:off x="0" y="-11875"/>
            <a:ext cx="1465382" cy="806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3693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07414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363375"/>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18669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Text Placeholder 3"/>
          <p:cNvSpPr>
            <a:spLocks noGrp="1"/>
          </p:cNvSpPr>
          <p:nvPr>
            <p:ph type="body" sz="quarter" idx="40"/>
          </p:nvPr>
        </p:nvSpPr>
        <p:spPr>
          <a:xfrm>
            <a:off x="3605630" y="5383000"/>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4146580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6302272"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375589" y="3363091"/>
            <a:ext cx="3236246" cy="261860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3343466"/>
            <a:ext cx="2795898"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2895274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0" y="334346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6115049"/>
            <a:ext cx="2893909" cy="246983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334346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1055742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5" y="5550628"/>
            <a:ext cx="2893909" cy="30342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09172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14771" y="2823322"/>
            <a:ext cx="2888701" cy="2618609"/>
          </a:xfrm>
          <a:prstGeom prst="rect">
            <a:avLst/>
          </a:prstGeom>
        </p:spPr>
        <p:txBody>
          <a:bodyPr/>
          <a:lstStyle>
            <a:lvl1pPr marL="0" indent="0">
              <a:buNone/>
              <a:defRPr/>
            </a:lvl1pPr>
          </a:lstStyle>
          <a:p>
            <a:pPr lvl="0"/>
            <a:r>
              <a:rPr lang="en-US"/>
              <a:t>Edit Master text styles</a:t>
            </a:r>
          </a:p>
        </p:txBody>
      </p:sp>
      <p:sp>
        <p:nvSpPr>
          <p:cNvPr id="17" name="Content Placeholder 5"/>
          <p:cNvSpPr>
            <a:spLocks noGrp="1"/>
          </p:cNvSpPr>
          <p:nvPr>
            <p:ph sz="quarter" idx="42"/>
          </p:nvPr>
        </p:nvSpPr>
        <p:spPr>
          <a:xfrm>
            <a:off x="3723135" y="2823322"/>
            <a:ext cx="2888701" cy="2618609"/>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3"/>
          </p:nvPr>
        </p:nvSpPr>
        <p:spPr>
          <a:xfrm>
            <a:off x="3723135" y="5550628"/>
            <a:ext cx="2888701" cy="3034253"/>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3454172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5" name="Content Placeholder 5"/>
          <p:cNvSpPr>
            <a:spLocks noGrp="1"/>
          </p:cNvSpPr>
          <p:nvPr>
            <p:ph sz="quarter" idx="40"/>
          </p:nvPr>
        </p:nvSpPr>
        <p:spPr>
          <a:xfrm>
            <a:off x="314770" y="1823426"/>
            <a:ext cx="2888701" cy="2618609"/>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717927" y="4572001"/>
            <a:ext cx="2893909" cy="401288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723134" y="1823426"/>
            <a:ext cx="2888701" cy="261860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8484377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363375"/>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63091"/>
            <a:ext cx="6302272" cy="18669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22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Text Placeholder 3"/>
          <p:cNvSpPr>
            <a:spLocks noGrp="1"/>
          </p:cNvSpPr>
          <p:nvPr>
            <p:ph type="body" sz="quarter" idx="40"/>
          </p:nvPr>
        </p:nvSpPr>
        <p:spPr>
          <a:xfrm>
            <a:off x="3605630" y="5383000"/>
            <a:ext cx="3006205" cy="322150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40815864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288216"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811424" y="3243449"/>
            <a:ext cx="2772629" cy="1832752"/>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1"/>
          </p:nvPr>
        </p:nvSpPr>
        <p:spPr>
          <a:xfrm>
            <a:off x="309563" y="5229176"/>
            <a:ext cx="6274490"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1372209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235945"/>
            <a:ext cx="6302272"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692393"/>
            <a:ext cx="3033712" cy="2383808"/>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90298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578123" y="2685624"/>
            <a:ext cx="3033712" cy="2383808"/>
          </a:xfrm>
          <a:prstGeom prst="rect">
            <a:avLst/>
          </a:prstGeom>
        </p:spPr>
        <p:txBody>
          <a:bodyPr/>
          <a:lstStyle>
            <a:lvl1pPr marL="0" indent="0">
              <a:buNone/>
              <a:defRPr/>
            </a:lvl1pPr>
          </a:lstStyle>
          <a:p>
            <a:pPr lvl="0"/>
            <a:r>
              <a:rPr lang="en-US"/>
              <a:t>Edit Master text styles</a:t>
            </a:r>
          </a:p>
        </p:txBody>
      </p:sp>
      <p:sp>
        <p:nvSpPr>
          <p:cNvPr id="18" name="Text Placeholder 3"/>
          <p:cNvSpPr>
            <a:spLocks noGrp="1"/>
          </p:cNvSpPr>
          <p:nvPr>
            <p:ph type="body" sz="quarter" idx="43"/>
          </p:nvPr>
        </p:nvSpPr>
        <p:spPr>
          <a:xfrm>
            <a:off x="309564" y="6736582"/>
            <a:ext cx="4533900"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4"/>
          </p:nvPr>
        </p:nvSpPr>
        <p:spPr>
          <a:xfrm>
            <a:off x="4972049" y="6736582"/>
            <a:ext cx="1639785" cy="1347916"/>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3047852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3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2" y="3042158"/>
            <a:ext cx="6302271" cy="330169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2527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09564" y="6510369"/>
            <a:ext cx="4533900" cy="157204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4"/>
          </p:nvPr>
        </p:nvSpPr>
        <p:spPr>
          <a:xfrm>
            <a:off x="4972049" y="6510018"/>
            <a:ext cx="1639785" cy="157448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5629984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2701579"/>
            <a:ext cx="3111395" cy="2148411"/>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692393"/>
            <a:ext cx="3033712" cy="215672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90298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2"/>
          </p:nvPr>
        </p:nvSpPr>
        <p:spPr>
          <a:xfrm>
            <a:off x="309561" y="5015628"/>
            <a:ext cx="6302273" cy="1556622"/>
          </a:xfrm>
          <a:prstGeom prst="rect">
            <a:avLst/>
          </a:prstGeom>
        </p:spPr>
        <p:txBody>
          <a:bodyPr/>
          <a:lstStyle>
            <a:lvl1pPr marL="0" indent="0">
              <a:buNone/>
              <a:defRPr/>
            </a:lvl1pPr>
          </a:lstStyle>
          <a:p>
            <a:pPr lvl="0"/>
            <a:r>
              <a:rPr lang="en-US"/>
              <a:t>Edit Master text styles</a:t>
            </a:r>
          </a:p>
        </p:txBody>
      </p:sp>
      <p:sp>
        <p:nvSpPr>
          <p:cNvPr id="18" name="Text Placeholder 3"/>
          <p:cNvSpPr>
            <a:spLocks noGrp="1"/>
          </p:cNvSpPr>
          <p:nvPr>
            <p:ph type="body" sz="quarter" idx="43"/>
          </p:nvPr>
        </p:nvSpPr>
        <p:spPr>
          <a:xfrm>
            <a:off x="309564" y="6736582"/>
            <a:ext cx="6302268" cy="13458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1103102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253260"/>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157885"/>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167696"/>
            <a:ext cx="3111397" cy="1832752"/>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1381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288216"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0"/>
          </p:nvPr>
        </p:nvSpPr>
        <p:spPr>
          <a:xfrm>
            <a:off x="3811424" y="3243449"/>
            <a:ext cx="2772629" cy="1832752"/>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1"/>
          </p:nvPr>
        </p:nvSpPr>
        <p:spPr>
          <a:xfrm>
            <a:off x="309563" y="5229176"/>
            <a:ext cx="6274490" cy="1832752"/>
          </a:xfrm>
          <a:prstGeom prst="rect">
            <a:avLst/>
          </a:prstGeom>
        </p:spPr>
        <p:txBody>
          <a:bodyPr/>
          <a:lstStyle>
            <a:lvl1pPr marL="0" indent="0">
              <a:buNone/>
              <a:defRPr/>
            </a:lvl1pPr>
          </a:lstStyle>
          <a:p>
            <a:pPr lvl="0"/>
            <a:r>
              <a:rPr lang="en-US"/>
              <a:t>Edit Master text styles</a:t>
            </a:r>
          </a:p>
        </p:txBody>
      </p:sp>
      <p:sp>
        <p:nvSpPr>
          <p:cNvPr id="18"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20516048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538748"/>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83528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2548559"/>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4453184"/>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4462995"/>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6367620"/>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6377431"/>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9386385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3357789"/>
            <a:ext cx="3111397" cy="522709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376948"/>
            <a:ext cx="3039279" cy="2418694"/>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58764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Content Placeholder 5"/>
          <p:cNvSpPr>
            <a:spLocks noGrp="1"/>
          </p:cNvSpPr>
          <p:nvPr>
            <p:ph sz="quarter" idx="41"/>
          </p:nvPr>
        </p:nvSpPr>
        <p:spPr>
          <a:xfrm>
            <a:off x="309563" y="5962052"/>
            <a:ext cx="3039279" cy="245641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324339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4"/>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807345"/>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711970"/>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721781"/>
            <a:ext cx="3111397" cy="1832752"/>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3"/>
          </p:nvPr>
        </p:nvSpPr>
        <p:spPr>
          <a:xfrm>
            <a:off x="309563" y="7626406"/>
            <a:ext cx="3039279" cy="786060"/>
          </a:xfrm>
          <a:prstGeom prst="rect">
            <a:avLst/>
          </a:prstGeom>
        </p:spPr>
        <p:txBody>
          <a:bodyPr/>
          <a:lstStyle>
            <a:lvl1pPr marL="0" indent="0">
              <a:buNone/>
              <a:defRPr/>
            </a:lvl1pPr>
          </a:lstStyle>
          <a:p>
            <a:pPr lvl="0"/>
            <a:r>
              <a:rPr lang="en-US"/>
              <a:t>Edit Master text styles</a:t>
            </a:r>
          </a:p>
        </p:txBody>
      </p:sp>
      <p:sp>
        <p:nvSpPr>
          <p:cNvPr id="16" name="Content Placeholder 5"/>
          <p:cNvSpPr>
            <a:spLocks noGrp="1"/>
          </p:cNvSpPr>
          <p:nvPr>
            <p:ph sz="quarter" idx="44"/>
          </p:nvPr>
        </p:nvSpPr>
        <p:spPr>
          <a:xfrm>
            <a:off x="3500438" y="7636217"/>
            <a:ext cx="3111397" cy="786060"/>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4832666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8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797533"/>
            <a:ext cx="3039279" cy="2092953"/>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2"/>
          </p:nvPr>
        </p:nvSpPr>
        <p:spPr>
          <a:xfrm>
            <a:off x="309564" y="5972169"/>
            <a:ext cx="6302272" cy="2281182"/>
          </a:xfrm>
          <a:prstGeom prst="rect">
            <a:avLst/>
          </a:prstGeom>
        </p:spPr>
        <p:txBody>
          <a:bodyPr/>
          <a:lstStyle>
            <a:lvl1pPr marL="0" indent="0">
              <a:buNone/>
              <a:defRPr/>
            </a:lvl1pPr>
          </a:lstStyle>
          <a:p>
            <a:pPr lvl="0"/>
            <a:r>
              <a:rPr lang="en-US"/>
              <a:t>Edit Master text styles</a:t>
            </a:r>
          </a:p>
        </p:txBody>
      </p:sp>
      <p:sp>
        <p:nvSpPr>
          <p:cNvPr id="20" name="Text Placeholder 3"/>
          <p:cNvSpPr>
            <a:spLocks noGrp="1"/>
          </p:cNvSpPr>
          <p:nvPr>
            <p:ph type="body" sz="quarter" idx="45"/>
          </p:nvPr>
        </p:nvSpPr>
        <p:spPr>
          <a:xfrm>
            <a:off x="3500438" y="3797534"/>
            <a:ext cx="3111398" cy="2092953"/>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3509502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2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2897930"/>
            <a:ext cx="3039279" cy="199770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8"/>
            <a:ext cx="6302272" cy="109850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9" name="Content Placeholder 5"/>
          <p:cNvSpPr>
            <a:spLocks noGrp="1"/>
          </p:cNvSpPr>
          <p:nvPr>
            <p:ph sz="quarter" idx="42"/>
          </p:nvPr>
        </p:nvSpPr>
        <p:spPr>
          <a:xfrm>
            <a:off x="309563" y="4990882"/>
            <a:ext cx="3039279" cy="2105243"/>
          </a:xfrm>
          <a:prstGeom prst="rect">
            <a:avLst/>
          </a:prstGeom>
        </p:spPr>
        <p:txBody>
          <a:bodyPr/>
          <a:lstStyle>
            <a:lvl1pPr marL="0" indent="0">
              <a:buNone/>
              <a:defRPr/>
            </a:lvl1pPr>
          </a:lstStyle>
          <a:p>
            <a:pPr lvl="0"/>
            <a:r>
              <a:rPr lang="en-US"/>
              <a:t>Edit Master text styles</a:t>
            </a:r>
          </a:p>
        </p:txBody>
      </p:sp>
      <p:sp>
        <p:nvSpPr>
          <p:cNvPr id="20" name="Text Placeholder 3"/>
          <p:cNvSpPr>
            <a:spLocks noGrp="1"/>
          </p:cNvSpPr>
          <p:nvPr>
            <p:ph type="body" sz="quarter" idx="45"/>
          </p:nvPr>
        </p:nvSpPr>
        <p:spPr>
          <a:xfrm>
            <a:off x="3500438" y="2897931"/>
            <a:ext cx="3111398" cy="199770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6"/>
          </p:nvPr>
        </p:nvSpPr>
        <p:spPr>
          <a:xfrm>
            <a:off x="3500438" y="4990882"/>
            <a:ext cx="3111397" cy="2105243"/>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7"/>
          </p:nvPr>
        </p:nvSpPr>
        <p:spPr>
          <a:xfrm>
            <a:off x="309563" y="7191375"/>
            <a:ext cx="6302273" cy="967494"/>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5733589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27997330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2764614"/>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113347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09563" y="5267307"/>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0" name="Content Placeholder 5"/>
          <p:cNvSpPr>
            <a:spLocks noGrp="1"/>
          </p:cNvSpPr>
          <p:nvPr>
            <p:ph sz="quarter" idx="40"/>
          </p:nvPr>
        </p:nvSpPr>
        <p:spPr>
          <a:xfrm>
            <a:off x="309563" y="4083843"/>
            <a:ext cx="6302272" cy="1133475"/>
          </a:xfrm>
          <a:prstGeom prst="rect">
            <a:avLst/>
          </a:prstGeom>
        </p:spPr>
        <p:txBody>
          <a:bodyPr/>
          <a:lstStyle>
            <a:lvl1pPr marL="0" indent="0">
              <a:buNone/>
              <a:defRPr/>
            </a:lvl1pPr>
          </a:lstStyle>
          <a:p>
            <a:pPr lvl="0"/>
            <a:r>
              <a:rPr lang="en-US"/>
              <a:t>Edit Master text styles</a:t>
            </a:r>
          </a:p>
        </p:txBody>
      </p:sp>
      <p:sp>
        <p:nvSpPr>
          <p:cNvPr id="14" name="Text Placeholder 3"/>
          <p:cNvSpPr>
            <a:spLocks noGrp="1"/>
          </p:cNvSpPr>
          <p:nvPr>
            <p:ph type="body" sz="quarter" idx="41"/>
          </p:nvPr>
        </p:nvSpPr>
        <p:spPr>
          <a:xfrm>
            <a:off x="309563" y="7770000"/>
            <a:ext cx="6302272" cy="127635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5" name="Content Placeholder 5"/>
          <p:cNvSpPr>
            <a:spLocks noGrp="1"/>
          </p:cNvSpPr>
          <p:nvPr>
            <p:ph sz="quarter" idx="42"/>
          </p:nvPr>
        </p:nvSpPr>
        <p:spPr>
          <a:xfrm>
            <a:off x="309563" y="6586536"/>
            <a:ext cx="6302272" cy="113347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964777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500437" y="5076825"/>
            <a:ext cx="3111397"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Content Placeholder 5"/>
          <p:cNvSpPr>
            <a:spLocks noGrp="1"/>
          </p:cNvSpPr>
          <p:nvPr>
            <p:ph sz="quarter" idx="39"/>
          </p:nvPr>
        </p:nvSpPr>
        <p:spPr>
          <a:xfrm>
            <a:off x="345386" y="5076824"/>
            <a:ext cx="3083408" cy="35080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40907350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1581150"/>
            <a:ext cx="6302272" cy="3371850"/>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9" name="Text Placeholder 3"/>
          <p:cNvSpPr>
            <a:spLocks noGrp="1"/>
          </p:cNvSpPr>
          <p:nvPr>
            <p:ph type="body" sz="quarter" idx="39"/>
          </p:nvPr>
        </p:nvSpPr>
        <p:spPr>
          <a:xfrm>
            <a:off x="3565928" y="5076825"/>
            <a:ext cx="3051154"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2894352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581150"/>
            <a:ext cx="3063029" cy="668517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500437" y="1581150"/>
            <a:ext cx="3111397" cy="2128879"/>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500436" y="3821258"/>
            <a:ext cx="3111397" cy="2204963"/>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00435" y="6137450"/>
            <a:ext cx="3111397" cy="2128878"/>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01914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7214903"/>
            <a:ext cx="6302272" cy="13699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243449"/>
            <a:ext cx="3039279" cy="1832752"/>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Rectangle 9"/>
          <p:cNvSpPr/>
          <p:nvPr userDrawn="1"/>
        </p:nvSpPr>
        <p:spPr>
          <a:xfrm>
            <a:off x="0" y="-16294"/>
            <a:ext cx="6858000" cy="148621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Text Placeholder 3"/>
          <p:cNvSpPr>
            <a:spLocks noGrp="1"/>
          </p:cNvSpPr>
          <p:nvPr>
            <p:ph type="body" sz="quarter" idx="39"/>
          </p:nvPr>
        </p:nvSpPr>
        <p:spPr>
          <a:xfrm>
            <a:off x="309563" y="1622897"/>
            <a:ext cx="6302272" cy="1467577"/>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500438" y="3253260"/>
            <a:ext cx="3111397" cy="1832752"/>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1"/>
          </p:nvPr>
        </p:nvSpPr>
        <p:spPr>
          <a:xfrm>
            <a:off x="309563" y="5157885"/>
            <a:ext cx="3039279" cy="1832752"/>
          </a:xfrm>
          <a:prstGeom prst="rect">
            <a:avLst/>
          </a:prstGeom>
        </p:spPr>
        <p:txBody>
          <a:bodyPr/>
          <a:lstStyle>
            <a:lvl1pPr marL="0" indent="0">
              <a:buNone/>
              <a:defRPr/>
            </a:lvl1pPr>
          </a:lstStyle>
          <a:p>
            <a:pPr lvl="0"/>
            <a:r>
              <a:rPr lang="en-US"/>
              <a:t>Edit Master text styles</a:t>
            </a:r>
          </a:p>
        </p:txBody>
      </p:sp>
      <p:sp>
        <p:nvSpPr>
          <p:cNvPr id="19" name="Content Placeholder 5"/>
          <p:cNvSpPr>
            <a:spLocks noGrp="1"/>
          </p:cNvSpPr>
          <p:nvPr>
            <p:ph sz="quarter" idx="42"/>
          </p:nvPr>
        </p:nvSpPr>
        <p:spPr>
          <a:xfrm>
            <a:off x="3500438" y="5167696"/>
            <a:ext cx="3111397" cy="1832752"/>
          </a:xfrm>
          <a:prstGeom prst="rect">
            <a:avLst/>
          </a:prstGeom>
        </p:spPr>
        <p:txBody>
          <a:bodyPr/>
          <a:lstStyle>
            <a:lvl1pPr marL="0" indent="0">
              <a:buNone/>
              <a:defRPr/>
            </a:lvl1pPr>
          </a:lstStyle>
          <a:p>
            <a:pPr lvl="0"/>
            <a:r>
              <a:rPr lang="en-US"/>
              <a:t>Edit Master text styles</a:t>
            </a:r>
          </a:p>
        </p:txBody>
      </p:sp>
      <p:sp>
        <p:nvSpPr>
          <p:cNvPr id="16" name="Slide Number Placeholder 4"/>
          <p:cNvSpPr txBox="1">
            <a:spLocks/>
          </p:cNvSpPr>
          <p:nvPr userDrawn="1"/>
        </p:nvSpPr>
        <p:spPr>
          <a:xfrm>
            <a:off x="309562" y="8825948"/>
            <a:ext cx="1233487" cy="318052"/>
          </a:xfrm>
          <a:prstGeom prst="rect">
            <a:avLst/>
          </a:prstGeom>
        </p:spPr>
        <p:txBody>
          <a:bodyPr/>
          <a:lstStyle>
            <a:defPPr>
              <a:defRPr lang="en-US"/>
            </a:defPPr>
            <a:lvl1pPr marL="0" algn="l" defTabSz="457200" rtl="0" eaLnBrk="1" latinLnBrk="0" hangingPunct="1">
              <a:defRPr sz="1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88407D9-4131-444A-84CE-6553CC3611F5}" type="slidenum">
              <a:rPr lang="en-US" sz="900" smtClean="0"/>
              <a:pPr>
                <a:defRPr/>
              </a:pPr>
              <a:t>‹#›</a:t>
            </a:fld>
            <a:endParaRPr lang="en-US" sz="900" dirty="0"/>
          </a:p>
        </p:txBody>
      </p:sp>
    </p:spTree>
    <p:extLst>
      <p:ext uri="{BB962C8B-B14F-4D97-AF65-F5344CB8AC3E}">
        <p14:creationId xmlns:p14="http://schemas.microsoft.com/office/powerpoint/2010/main" val="25743031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273377" y="1648761"/>
            <a:ext cx="6302272" cy="35080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3260682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679770"/>
            <a:ext cx="6302272"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304636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5970901"/>
            <a:ext cx="3046361" cy="219715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948511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3" y="6758011"/>
            <a:ext cx="630227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1177964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5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13559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926163"/>
            <a:ext cx="6302272" cy="214287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5156691"/>
            <a:ext cx="6302272" cy="151366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4" y="6758011"/>
            <a:ext cx="2024062" cy="1717125"/>
          </a:xfrm>
          <a:prstGeom prst="rect">
            <a:avLst/>
          </a:prstGeom>
        </p:spPr>
        <p:txBody>
          <a:bodyPr/>
          <a:lstStyle>
            <a:lvl1pPr marL="0" indent="0">
              <a:buNone/>
              <a:defRPr/>
            </a:lvl1pPr>
          </a:lstStyle>
          <a:p>
            <a:pPr lvl="0"/>
            <a:r>
              <a:rPr lang="en-US"/>
              <a:t>Edit Master text styles</a:t>
            </a:r>
          </a:p>
        </p:txBody>
      </p:sp>
      <p:sp>
        <p:nvSpPr>
          <p:cNvPr id="9" name="Content Placeholder 5"/>
          <p:cNvSpPr>
            <a:spLocks noGrp="1"/>
          </p:cNvSpPr>
          <p:nvPr>
            <p:ph sz="quarter" idx="41"/>
          </p:nvPr>
        </p:nvSpPr>
        <p:spPr>
          <a:xfrm>
            <a:off x="2448668" y="6758011"/>
            <a:ext cx="2024062" cy="1717125"/>
          </a:xfrm>
          <a:prstGeom prst="rect">
            <a:avLst/>
          </a:prstGeom>
        </p:spPr>
        <p:txBody>
          <a:bodyPr/>
          <a:lstStyle>
            <a:lvl1pPr marL="0" indent="0">
              <a:buNone/>
              <a:defRPr/>
            </a:lvl1pPr>
          </a:lstStyle>
          <a:p>
            <a:pPr lvl="0"/>
            <a:r>
              <a:rPr lang="en-US"/>
              <a:t>Edit Master text styles</a:t>
            </a:r>
          </a:p>
        </p:txBody>
      </p:sp>
      <p:sp>
        <p:nvSpPr>
          <p:cNvPr id="10" name="Content Placeholder 5"/>
          <p:cNvSpPr>
            <a:spLocks noGrp="1"/>
          </p:cNvSpPr>
          <p:nvPr>
            <p:ph sz="quarter" idx="42"/>
          </p:nvPr>
        </p:nvSpPr>
        <p:spPr>
          <a:xfrm>
            <a:off x="4587773" y="6758011"/>
            <a:ext cx="2024062" cy="1717125"/>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7619104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6"/>
            <a:ext cx="6302272" cy="963908"/>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3" name="Content Placeholder 5"/>
          <p:cNvSpPr>
            <a:spLocks noGrp="1"/>
          </p:cNvSpPr>
          <p:nvPr>
            <p:ph sz="quarter" idx="22"/>
          </p:nvPr>
        </p:nvSpPr>
        <p:spPr>
          <a:xfrm>
            <a:off x="309563" y="2732632"/>
            <a:ext cx="6302272" cy="1614706"/>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6" name="Text Placeholder 3"/>
          <p:cNvSpPr>
            <a:spLocks noGrp="1"/>
          </p:cNvSpPr>
          <p:nvPr>
            <p:ph type="body" sz="quarter" idx="39"/>
          </p:nvPr>
        </p:nvSpPr>
        <p:spPr>
          <a:xfrm>
            <a:off x="309563" y="4452476"/>
            <a:ext cx="6302272" cy="1224424"/>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Content Placeholder 5"/>
          <p:cNvSpPr>
            <a:spLocks noGrp="1"/>
          </p:cNvSpPr>
          <p:nvPr>
            <p:ph sz="quarter" idx="40"/>
          </p:nvPr>
        </p:nvSpPr>
        <p:spPr>
          <a:xfrm>
            <a:off x="309564" y="5782038"/>
            <a:ext cx="3062286" cy="2693099"/>
          </a:xfrm>
          <a:prstGeom prst="rect">
            <a:avLst/>
          </a:prstGeom>
        </p:spPr>
        <p:txBody>
          <a:bodyPr/>
          <a:lstStyle>
            <a:lvl1pPr marL="0" indent="0">
              <a:buNone/>
              <a:defRPr/>
            </a:lvl1pPr>
          </a:lstStyle>
          <a:p>
            <a:pPr lvl="0"/>
            <a:r>
              <a:rPr lang="en-US"/>
              <a:t>Edit Master text styles</a:t>
            </a:r>
          </a:p>
        </p:txBody>
      </p:sp>
      <p:sp>
        <p:nvSpPr>
          <p:cNvPr id="14" name="Content Placeholder 5"/>
          <p:cNvSpPr>
            <a:spLocks noGrp="1"/>
          </p:cNvSpPr>
          <p:nvPr>
            <p:ph sz="quarter" idx="43"/>
          </p:nvPr>
        </p:nvSpPr>
        <p:spPr>
          <a:xfrm>
            <a:off x="3549549" y="5782038"/>
            <a:ext cx="3062286" cy="2693099"/>
          </a:xfrm>
          <a:prstGeom prst="rect">
            <a:avLst/>
          </a:prstGeom>
        </p:spPr>
        <p:txBody>
          <a:bodyPr/>
          <a:lstStyle>
            <a:lvl1pPr marL="0" indent="0">
              <a:buNone/>
              <a:defRPr/>
            </a:lvl1pPr>
          </a:lstStyle>
          <a:p>
            <a:pPr lvl="0"/>
            <a:r>
              <a:rPr lang="en-US"/>
              <a:t>Edit Master text styles</a:t>
            </a:r>
          </a:p>
        </p:txBody>
      </p:sp>
      <p:sp>
        <p:nvSpPr>
          <p:cNvPr id="10" name="Content Placeholder 5"/>
          <p:cNvSpPr>
            <a:spLocks noGrp="1"/>
          </p:cNvSpPr>
          <p:nvPr>
            <p:ph sz="quarter" idx="42"/>
          </p:nvPr>
        </p:nvSpPr>
        <p:spPr>
          <a:xfrm>
            <a:off x="4802240" y="6127839"/>
            <a:ext cx="1625496" cy="1693279"/>
          </a:xfrm>
          <a:prstGeom prst="rect">
            <a:avLst/>
          </a:prstGeo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9075477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4"/>
            <a:ext cx="6302272" cy="189764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4" y="3679770"/>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17397" y="5970902"/>
            <a:ext cx="2947351" cy="2197155"/>
          </a:xfrm>
          <a:prstGeom prst="rect">
            <a:avLst/>
          </a:prstGeom>
        </p:spPr>
        <p:txBody>
          <a:bodyPr/>
          <a:lstStyle>
            <a:lvl1pPr marL="0" indent="0">
              <a:buNone/>
              <a:defRPr/>
            </a:lvl1pPr>
          </a:lstStyle>
          <a:p>
            <a:pPr lvl="0"/>
            <a:r>
              <a:rPr lang="en-US"/>
              <a:t>Edit Master text styles</a:t>
            </a:r>
          </a:p>
        </p:txBody>
      </p:sp>
      <p:sp>
        <p:nvSpPr>
          <p:cNvPr id="15" name="Content Placeholder 5"/>
          <p:cNvSpPr>
            <a:spLocks noGrp="1"/>
          </p:cNvSpPr>
          <p:nvPr>
            <p:ph sz="quarter" idx="40"/>
          </p:nvPr>
        </p:nvSpPr>
        <p:spPr>
          <a:xfrm>
            <a:off x="3565474" y="3685708"/>
            <a:ext cx="304636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5474" y="5970901"/>
            <a:ext cx="3054196" cy="2197155"/>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29432903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F2F2F2"/>
        </a:solidFill>
        <a:effectLst/>
      </p:bgPr>
    </p:bg>
    <p:spTree>
      <p:nvGrpSpPr>
        <p:cNvPr id="1" name=""/>
        <p:cNvGrpSpPr/>
        <p:nvPr/>
      </p:nvGrpSpPr>
      <p:grpSpPr>
        <a:xfrm>
          <a:off x="0" y="0"/>
          <a:ext cx="0" cy="0"/>
          <a:chOff x="0" y="0"/>
          <a:chExt cx="0" cy="0"/>
        </a:xfrm>
      </p:grpSpPr>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17397" y="1688146"/>
            <a:ext cx="2954930" cy="219715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4" name="Content Placeholder 5"/>
          <p:cNvSpPr>
            <a:spLocks noGrp="1"/>
          </p:cNvSpPr>
          <p:nvPr>
            <p:ph sz="quarter" idx="39"/>
          </p:nvPr>
        </p:nvSpPr>
        <p:spPr>
          <a:xfrm>
            <a:off x="324976" y="4548722"/>
            <a:ext cx="2947351" cy="2197155"/>
          </a:xfrm>
          <a:prstGeom prst="rect">
            <a:avLst/>
          </a:prstGeom>
        </p:spPr>
        <p:txBody>
          <a:bodyPr/>
          <a:lstStyle>
            <a:lvl1pPr marL="0" indent="0">
              <a:buNone/>
              <a:defRPr/>
            </a:lvl1pPr>
          </a:lstStyle>
          <a:p>
            <a:pPr lvl="0"/>
            <a:r>
              <a:rPr lang="en-US"/>
              <a:t>Edit Master text styles</a:t>
            </a:r>
          </a:p>
        </p:txBody>
      </p:sp>
      <p:sp>
        <p:nvSpPr>
          <p:cNvPr id="16" name="Text Placeholder 3"/>
          <p:cNvSpPr>
            <a:spLocks noGrp="1"/>
          </p:cNvSpPr>
          <p:nvPr>
            <p:ph type="body" sz="quarter" idx="41"/>
          </p:nvPr>
        </p:nvSpPr>
        <p:spPr>
          <a:xfrm>
            <a:off x="3563070" y="1688146"/>
            <a:ext cx="3054196" cy="5670656"/>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7" name="Text Placeholder 3"/>
          <p:cNvSpPr>
            <a:spLocks noGrp="1"/>
          </p:cNvSpPr>
          <p:nvPr>
            <p:ph type="body" sz="quarter" idx="42"/>
          </p:nvPr>
        </p:nvSpPr>
        <p:spPr>
          <a:xfrm>
            <a:off x="324260" y="3935797"/>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18" name="Text Placeholder 3"/>
          <p:cNvSpPr>
            <a:spLocks noGrp="1"/>
          </p:cNvSpPr>
          <p:nvPr>
            <p:ph type="body" sz="quarter" idx="43"/>
          </p:nvPr>
        </p:nvSpPr>
        <p:spPr>
          <a:xfrm>
            <a:off x="324260" y="6796373"/>
            <a:ext cx="2940488" cy="562429"/>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045953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309563" y="1688145"/>
            <a:ext cx="6302272" cy="1311430"/>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309563" y="5795643"/>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userDrawn="1"/>
        </p:nvSpPr>
        <p:spPr>
          <a:xfrm>
            <a:off x="3464616" y="5795642"/>
            <a:ext cx="3183041"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ontent Placeholder 5"/>
          <p:cNvSpPr>
            <a:spLocks noGrp="1"/>
          </p:cNvSpPr>
          <p:nvPr>
            <p:ph sz="quarter" idx="22"/>
          </p:nvPr>
        </p:nvSpPr>
        <p:spPr>
          <a:xfrm>
            <a:off x="309563" y="3167410"/>
            <a:ext cx="2972022" cy="1618235"/>
          </a:xfrm>
          <a:prstGeom prst="rect">
            <a:avLst/>
          </a:prstGeom>
        </p:spPr>
        <p:txBody>
          <a:bodyPr/>
          <a:lstStyle>
            <a:lvl1pPr marL="0" indent="0">
              <a:buNone/>
              <a:defRPr/>
            </a:lvl1pPr>
          </a:lstStyle>
          <a:p>
            <a:pPr lvl="0"/>
            <a:r>
              <a:rPr lang="en-US"/>
              <a:t>Edit Master text styles</a:t>
            </a: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3"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17" name="Content Placeholder 5"/>
          <p:cNvSpPr>
            <a:spLocks noGrp="1"/>
          </p:cNvSpPr>
          <p:nvPr>
            <p:ph sz="quarter" idx="39"/>
          </p:nvPr>
        </p:nvSpPr>
        <p:spPr>
          <a:xfrm>
            <a:off x="317397" y="4953480"/>
            <a:ext cx="2972022" cy="1618235"/>
          </a:xfrm>
          <a:prstGeom prst="rect">
            <a:avLst/>
          </a:prstGeom>
        </p:spPr>
        <p:txBody>
          <a:bodyPr/>
          <a:lstStyle>
            <a:lvl1pPr marL="0" indent="0">
              <a:buNone/>
              <a:defRPr/>
            </a:lvl1pPr>
          </a:lstStyle>
          <a:p>
            <a:pPr lvl="0"/>
            <a:r>
              <a:rPr lang="en-US"/>
              <a:t>Edit Master text styles</a:t>
            </a:r>
          </a:p>
        </p:txBody>
      </p:sp>
      <p:sp>
        <p:nvSpPr>
          <p:cNvPr id="18" name="Content Placeholder 5"/>
          <p:cNvSpPr>
            <a:spLocks noGrp="1"/>
          </p:cNvSpPr>
          <p:nvPr>
            <p:ph sz="quarter" idx="40"/>
          </p:nvPr>
        </p:nvSpPr>
        <p:spPr>
          <a:xfrm>
            <a:off x="325231" y="6739550"/>
            <a:ext cx="2972022" cy="1618235"/>
          </a:xfrm>
          <a:prstGeom prst="rect">
            <a:avLst/>
          </a:prstGeom>
        </p:spPr>
        <p:txBody>
          <a:bodyPr/>
          <a:lstStyle>
            <a:lvl1pPr marL="0" indent="0">
              <a:buNone/>
              <a:defRPr/>
            </a:lvl1pPr>
          </a:lstStyle>
          <a:p>
            <a:pPr lvl="0"/>
            <a:r>
              <a:rPr lang="en-US"/>
              <a:t>Edit Master text styles</a:t>
            </a:r>
          </a:p>
        </p:txBody>
      </p:sp>
      <p:sp>
        <p:nvSpPr>
          <p:cNvPr id="19" name="Text Placeholder 3"/>
          <p:cNvSpPr>
            <a:spLocks noGrp="1"/>
          </p:cNvSpPr>
          <p:nvPr>
            <p:ph type="body" sz="quarter" idx="41"/>
          </p:nvPr>
        </p:nvSpPr>
        <p:spPr>
          <a:xfrm>
            <a:off x="3572141" y="3144465"/>
            <a:ext cx="3055361" cy="4953582"/>
          </a:xfrm>
          <a:prstGeom prst="rect">
            <a:avLst/>
          </a:prstGeom>
        </p:spPr>
        <p:txBody>
          <a:bodyPr>
            <a:noAutofit/>
          </a:bodyPr>
          <a:lstStyle>
            <a:lvl1pPr marL="0" indent="0" algn="just">
              <a:lnSpc>
                <a:spcPct val="100000"/>
              </a:lnSpc>
              <a:buNone/>
              <a:defRPr sz="105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1069784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5640398"/>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4" name="Text Placeholder 3"/>
          <p:cNvSpPr>
            <a:spLocks noGrp="1"/>
          </p:cNvSpPr>
          <p:nvPr>
            <p:ph type="body" sz="quarter" idx="39"/>
          </p:nvPr>
        </p:nvSpPr>
        <p:spPr>
          <a:xfrm>
            <a:off x="651926" y="299693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5" name="Text Placeholder 3"/>
          <p:cNvSpPr>
            <a:spLocks noGrp="1"/>
          </p:cNvSpPr>
          <p:nvPr>
            <p:ph type="body" sz="quarter" idx="40"/>
          </p:nvPr>
        </p:nvSpPr>
        <p:spPr>
          <a:xfrm>
            <a:off x="651926" y="327455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6" name="Text Placeholder 3"/>
          <p:cNvSpPr>
            <a:spLocks noGrp="1"/>
          </p:cNvSpPr>
          <p:nvPr>
            <p:ph type="body" sz="quarter" idx="41"/>
          </p:nvPr>
        </p:nvSpPr>
        <p:spPr>
          <a:xfrm>
            <a:off x="651926" y="4086636"/>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4364256"/>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55242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839568"/>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32440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785853"/>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Tree>
    <p:extLst>
      <p:ext uri="{BB962C8B-B14F-4D97-AF65-F5344CB8AC3E}">
        <p14:creationId xmlns:p14="http://schemas.microsoft.com/office/powerpoint/2010/main" val="6917977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F2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p:nvPr>
        </p:nvSpPr>
        <p:spPr>
          <a:xfrm>
            <a:off x="651926" y="2531144"/>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4" name="Rectangle 23"/>
          <p:cNvSpPr/>
          <p:nvPr userDrawn="1"/>
        </p:nvSpPr>
        <p:spPr>
          <a:xfrm>
            <a:off x="414338" y="4032198"/>
            <a:ext cx="3190875" cy="278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4"/>
          <p:cNvSpPr>
            <a:spLocks noGrp="1"/>
          </p:cNvSpPr>
          <p:nvPr>
            <p:ph type="sldNum" sz="quarter" idx="27"/>
          </p:nvPr>
        </p:nvSpPr>
        <p:spPr>
          <a:xfrm>
            <a:off x="4843463" y="8475136"/>
            <a:ext cx="1543050" cy="48683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8407D9-4131-444A-84CE-6553CC3611F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ext Placeholder 4"/>
          <p:cNvSpPr>
            <a:spLocks noGrp="1"/>
          </p:cNvSpPr>
          <p:nvPr>
            <p:ph type="body" sz="quarter" idx="29" hasCustomPrompt="1"/>
          </p:nvPr>
        </p:nvSpPr>
        <p:spPr>
          <a:xfrm>
            <a:off x="631929" y="6234161"/>
            <a:ext cx="5754584" cy="1276991"/>
          </a:xfrm>
          <a:prstGeom prst="rect">
            <a:avLst/>
          </a:prstGeom>
        </p:spPr>
        <p:txBody>
          <a:bodyPr/>
          <a:lstStyle>
            <a:lvl1pPr marL="0" indent="0">
              <a:lnSpc>
                <a:spcPct val="150000"/>
              </a:lnSpc>
              <a:buNone/>
              <a:defRPr lang="en-US" sz="800" kern="1200" dirty="0">
                <a:solidFill>
                  <a:schemeClr val="tx1">
                    <a:lumMod val="65000"/>
                    <a:lumOff val="35000"/>
                  </a:schemeClr>
                </a:solidFill>
                <a:latin typeface="Trebuchet MS" panose="020B0603020202020204" pitchFamily="34" charset="0"/>
                <a:ea typeface="+mn-ea"/>
                <a:cs typeface="+mn-cs"/>
              </a:defRPr>
            </a:lvl1pPr>
          </a:lstStyle>
          <a:p>
            <a:pPr marL="0" lvl="0" indent="0" algn="just" defTabSz="685800" rtl="0" eaLnBrk="1" latinLnBrk="0" hangingPunct="1">
              <a:lnSpc>
                <a:spcPct val="100000"/>
              </a:lnSpc>
              <a:spcBef>
                <a:spcPts val="750"/>
              </a:spcBef>
              <a:buFont typeface="Arial" panose="020B0604020202020204" pitchFamily="34" charset="0"/>
              <a:buNone/>
            </a:pPr>
            <a:r>
              <a:rPr lang="en-US"/>
              <a:t>Acknowledgement </a:t>
            </a:r>
          </a:p>
        </p:txBody>
      </p:sp>
      <p:sp>
        <p:nvSpPr>
          <p:cNvPr id="18" name="Text Placeholder 3"/>
          <p:cNvSpPr>
            <a:spLocks noGrp="1"/>
          </p:cNvSpPr>
          <p:nvPr>
            <p:ph type="body" sz="quarter" idx="31"/>
          </p:nvPr>
        </p:nvSpPr>
        <p:spPr>
          <a:xfrm>
            <a:off x="651926" y="2808764"/>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7" name="Text Placeholder 6"/>
          <p:cNvSpPr>
            <a:spLocks noGrp="1"/>
          </p:cNvSpPr>
          <p:nvPr>
            <p:ph type="body" sz="quarter" idx="37"/>
          </p:nvPr>
        </p:nvSpPr>
        <p:spPr>
          <a:xfrm>
            <a:off x="309563" y="716094"/>
            <a:ext cx="5353050" cy="390525"/>
          </a:xfrm>
          <a:prstGeom prst="rect">
            <a:avLst/>
          </a:prstGeom>
        </p:spPr>
        <p:txBody>
          <a:bodyPr/>
          <a:lstStyle>
            <a:lvl1pPr marL="0" indent="0">
              <a:defRPr lang="en-US" sz="20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26" name="Text Placeholder 6"/>
          <p:cNvSpPr>
            <a:spLocks noGrp="1"/>
          </p:cNvSpPr>
          <p:nvPr>
            <p:ph type="body" sz="quarter" idx="38"/>
          </p:nvPr>
        </p:nvSpPr>
        <p:spPr>
          <a:xfrm>
            <a:off x="309563" y="332770"/>
            <a:ext cx="5353050" cy="390525"/>
          </a:xfrm>
          <a:prstGeom prst="rect">
            <a:avLst/>
          </a:prstGeom>
        </p:spPr>
        <p:txBody>
          <a:bodyPr anchor="b" anchorCtr="0"/>
          <a:lstStyle>
            <a:lvl1pPr marL="0" indent="0">
              <a:defRPr lang="en-US" sz="1400" kern="1200" dirty="0" smtClean="0">
                <a:solidFill>
                  <a:schemeClr val="bg1"/>
                </a:solidFill>
                <a:latin typeface="Trebuchet MS" panose="020B0603020202020204" pitchFamily="34" charset="0"/>
                <a:ea typeface="+mn-ea"/>
                <a:cs typeface="+mn-cs"/>
              </a:defRPr>
            </a:lvl1pPr>
            <a:lvl2pPr marL="0" indent="0">
              <a:defRPr/>
            </a:lvl2pPr>
            <a:lvl3pPr marL="0" indent="0">
              <a:defRPr/>
            </a:lvl3pPr>
            <a:lvl4pPr marL="0" indent="0">
              <a:defRPr/>
            </a:lvl4pPr>
            <a:lvl5pPr marL="0" indent="0">
              <a:defRPr/>
            </a:lvl5pPr>
          </a:lstStyle>
          <a:p>
            <a:pPr marL="0" lvl="0" indent="-457200" algn="l" defTabSz="457200" rtl="0" eaLnBrk="1" latinLnBrk="0" hangingPunct="1">
              <a:lnSpc>
                <a:spcPct val="90000"/>
              </a:lnSpc>
              <a:spcBef>
                <a:spcPts val="750"/>
              </a:spcBef>
              <a:buFont typeface="Arial" panose="020B0604020202020204" pitchFamily="34" charset="0"/>
              <a:buNone/>
            </a:pPr>
            <a:r>
              <a:rPr lang="en-US"/>
              <a:t>Edit Master text styles</a:t>
            </a:r>
          </a:p>
        </p:txBody>
      </p:sp>
      <p:sp>
        <p:nvSpPr>
          <p:cNvPr id="36" name="Text Placeholder 3"/>
          <p:cNvSpPr>
            <a:spLocks noGrp="1"/>
          </p:cNvSpPr>
          <p:nvPr>
            <p:ph type="body" sz="quarter" idx="41"/>
          </p:nvPr>
        </p:nvSpPr>
        <p:spPr>
          <a:xfrm>
            <a:off x="651926" y="3587871"/>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7" name="Text Placeholder 3"/>
          <p:cNvSpPr>
            <a:spLocks noGrp="1"/>
          </p:cNvSpPr>
          <p:nvPr>
            <p:ph type="body" sz="quarter" idx="42"/>
          </p:nvPr>
        </p:nvSpPr>
        <p:spPr>
          <a:xfrm>
            <a:off x="651926" y="3865491"/>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8" name="Text Placeholder 3"/>
          <p:cNvSpPr>
            <a:spLocks noGrp="1"/>
          </p:cNvSpPr>
          <p:nvPr>
            <p:ph type="body" sz="quarter" idx="43"/>
          </p:nvPr>
        </p:nvSpPr>
        <p:spPr>
          <a:xfrm>
            <a:off x="651926" y="4053658"/>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39" name="Text Placeholder 3"/>
          <p:cNvSpPr>
            <a:spLocks noGrp="1"/>
          </p:cNvSpPr>
          <p:nvPr>
            <p:ph type="body" sz="quarter" idx="44"/>
          </p:nvPr>
        </p:nvSpPr>
        <p:spPr>
          <a:xfrm>
            <a:off x="651926" y="434080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41" name="TextBox 40"/>
          <p:cNvSpPr txBox="1"/>
          <p:nvPr userDrawn="1"/>
        </p:nvSpPr>
        <p:spPr>
          <a:xfrm>
            <a:off x="523131" y="591816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Acknowledgement</a:t>
            </a:r>
            <a:endParaRPr lang="en-US" dirty="0"/>
          </a:p>
        </p:txBody>
      </p:sp>
      <p:sp>
        <p:nvSpPr>
          <p:cNvPr id="42" name="TextBox 41"/>
          <p:cNvSpPr txBox="1"/>
          <p:nvPr userDrawn="1"/>
        </p:nvSpPr>
        <p:spPr>
          <a:xfrm>
            <a:off x="523131" y="2225365"/>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Authors</a:t>
            </a:r>
            <a:endParaRPr lang="en-US" dirty="0"/>
          </a:p>
        </p:txBody>
      </p:sp>
      <p:sp>
        <p:nvSpPr>
          <p:cNvPr id="43" name="TextBox 42"/>
          <p:cNvSpPr txBox="1"/>
          <p:nvPr userDrawn="1"/>
        </p:nvSpPr>
        <p:spPr>
          <a:xfrm>
            <a:off x="523131" y="3287088"/>
            <a:ext cx="513546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rebuchet MS" panose="020B0603020202020204" pitchFamily="34" charset="0"/>
              </a:rPr>
              <a:t>Contributors</a:t>
            </a:r>
            <a:endParaRPr lang="en-US" dirty="0"/>
          </a:p>
        </p:txBody>
      </p:sp>
      <p:sp>
        <p:nvSpPr>
          <p:cNvPr id="19" name="Text Placeholder 3"/>
          <p:cNvSpPr>
            <a:spLocks noGrp="1"/>
          </p:cNvSpPr>
          <p:nvPr>
            <p:ph type="body" sz="quarter" idx="45"/>
          </p:nvPr>
        </p:nvSpPr>
        <p:spPr>
          <a:xfrm>
            <a:off x="651926" y="4655413"/>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0" name="Text Placeholder 3"/>
          <p:cNvSpPr>
            <a:spLocks noGrp="1"/>
          </p:cNvSpPr>
          <p:nvPr>
            <p:ph type="body" sz="quarter" idx="46"/>
          </p:nvPr>
        </p:nvSpPr>
        <p:spPr>
          <a:xfrm>
            <a:off x="651926" y="4933033"/>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1" name="Text Placeholder 3"/>
          <p:cNvSpPr>
            <a:spLocks noGrp="1"/>
          </p:cNvSpPr>
          <p:nvPr>
            <p:ph type="body" sz="quarter" idx="47"/>
          </p:nvPr>
        </p:nvSpPr>
        <p:spPr>
          <a:xfrm>
            <a:off x="651926" y="5121200"/>
            <a:ext cx="4615501" cy="352595"/>
          </a:xfrm>
          <a:prstGeom prst="rect">
            <a:avLst/>
          </a:prstGeom>
        </p:spPr>
        <p:txBody>
          <a:bodyPr anchor="b" anchorCtr="0">
            <a:noAutofit/>
          </a:bodyPr>
          <a:lstStyle>
            <a:lvl1pPr marL="0" indent="0" algn="just">
              <a:lnSpc>
                <a:spcPct val="100000"/>
              </a:lnSpc>
              <a:buNone/>
              <a:defRPr sz="11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
        <p:nvSpPr>
          <p:cNvPr id="22" name="Text Placeholder 3"/>
          <p:cNvSpPr>
            <a:spLocks noGrp="1"/>
          </p:cNvSpPr>
          <p:nvPr>
            <p:ph type="body" sz="quarter" idx="48"/>
          </p:nvPr>
        </p:nvSpPr>
        <p:spPr>
          <a:xfrm>
            <a:off x="651926" y="5408345"/>
            <a:ext cx="4615501" cy="292486"/>
          </a:xfrm>
          <a:prstGeom prst="rect">
            <a:avLst/>
          </a:prstGeom>
        </p:spPr>
        <p:txBody>
          <a:bodyPr>
            <a:noAutofit/>
          </a:bodyPr>
          <a:lstStyle>
            <a:lvl1pPr marL="0" indent="0" algn="just">
              <a:lnSpc>
                <a:spcPct val="100000"/>
              </a:lnSpc>
              <a:buNone/>
              <a:defRPr sz="800">
                <a:solidFill>
                  <a:schemeClr val="tx1">
                    <a:lumMod val="65000"/>
                    <a:lumOff val="35000"/>
                  </a:schemeClr>
                </a:solidFill>
                <a:latin typeface="Trebuchet MS" panose="020B0603020202020204" pitchFamily="34" charset="0"/>
              </a:defRPr>
            </a:lvl1pPr>
            <a:lvl2pPr>
              <a:defRPr sz="100">
                <a:solidFill>
                  <a:schemeClr val="tx1">
                    <a:lumMod val="65000"/>
                    <a:lumOff val="35000"/>
                  </a:schemeClr>
                </a:solidFill>
                <a:latin typeface="Trebuchet MS" panose="020B0603020202020204" pitchFamily="34" charset="0"/>
              </a:defRPr>
            </a:lvl2pPr>
            <a:lvl3pPr>
              <a:defRPr sz="100">
                <a:solidFill>
                  <a:schemeClr val="tx1">
                    <a:lumMod val="65000"/>
                    <a:lumOff val="35000"/>
                  </a:schemeClr>
                </a:solidFill>
                <a:latin typeface="Trebuchet MS" panose="020B0603020202020204" pitchFamily="34" charset="0"/>
              </a:defRPr>
            </a:lvl3pPr>
            <a:lvl4pPr>
              <a:defRPr sz="100">
                <a:solidFill>
                  <a:schemeClr val="tx1">
                    <a:lumMod val="65000"/>
                    <a:lumOff val="35000"/>
                  </a:schemeClr>
                </a:solidFill>
                <a:latin typeface="Trebuchet MS" panose="020B0603020202020204" pitchFamily="34" charset="0"/>
              </a:defRPr>
            </a:lvl4pPr>
            <a:lvl5pPr>
              <a:defRPr sz="100">
                <a:solidFill>
                  <a:schemeClr val="tx1">
                    <a:lumMod val="65000"/>
                    <a:lumOff val="35000"/>
                  </a:schemeClr>
                </a:solidFill>
                <a:latin typeface="Trebuchet MS" panose="020B0603020202020204" pitchFamily="34" charset="0"/>
              </a:defRPr>
            </a:lvl5pPr>
          </a:lstStyle>
          <a:p>
            <a:pPr lvl="0"/>
            <a:endParaRPr lang="en-US"/>
          </a:p>
        </p:txBody>
      </p:sp>
    </p:spTree>
    <p:extLst>
      <p:ext uri="{BB962C8B-B14F-4D97-AF65-F5344CB8AC3E}">
        <p14:creationId xmlns:p14="http://schemas.microsoft.com/office/powerpoint/2010/main" val="367919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image" Target="../media/image1.jpe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1.jpe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image" Target="../media/image1.jpeg"/><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5.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1.jpeg"/><Relationship Id="rId8"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theme" Target="../theme/theme6.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image" Target="../media/image1.jpeg"/><Relationship Id="rId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344810263"/>
      </p:ext>
    </p:extLst>
  </p:cSld>
  <p:clrMap bg1="lt1" tx1="dk1" bg2="lt2" tx2="dk2" accent1="accent1" accent2="accent2" accent3="accent3" accent4="accent4" accent5="accent5" accent6="accent6" hlink="hlink" folHlink="folHlink"/>
  <p:sldLayoutIdLst>
    <p:sldLayoutId id="2147484189" r:id="rId1"/>
    <p:sldLayoutId id="214748419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5191294" y="8775290"/>
            <a:ext cx="1645274" cy="316306"/>
            <a:chOff x="4984891" y="8056499"/>
            <a:chExt cx="1645274" cy="316306"/>
          </a:xfrm>
        </p:grpSpPr>
        <p:pic>
          <p:nvPicPr>
            <p:cNvPr id="17" name="Picture 16" descr="SA_LOGO_ONLINE_WORDMARK_SPOT_POS.jpg"/>
            <p:cNvPicPr>
              <a:picLocks noChangeAspect="1"/>
            </p:cNvPicPr>
            <p:nvPr userDrawn="1"/>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t="63588"/>
            <a:stretch/>
          </p:blipFill>
          <p:spPr>
            <a:xfrm>
              <a:off x="5258484" y="8124875"/>
              <a:ext cx="676622" cy="75808"/>
            </a:xfrm>
            <a:prstGeom prst="rect">
              <a:avLst/>
            </a:prstGeom>
          </p:spPr>
        </p:pic>
        <p:sp>
          <p:nvSpPr>
            <p:cNvPr id="18" name="TextBox 17"/>
            <p:cNvSpPr txBox="1"/>
            <p:nvPr userDrawn="1"/>
          </p:nvSpPr>
          <p:spPr>
            <a:xfrm>
              <a:off x="4984891" y="8172750"/>
              <a:ext cx="1044000" cy="200055"/>
            </a:xfrm>
            <a:prstGeom prst="rect">
              <a:avLst/>
            </a:prstGeom>
            <a:noFill/>
          </p:spPr>
          <p:txBody>
            <a:bodyPr wrap="square" rIns="9000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en-US" sz="700" b="1" dirty="0">
                  <a:solidFill>
                    <a:srgbClr val="33424A"/>
                  </a:solidFill>
                  <a:latin typeface="Tahoma" panose="020B0604030504040204" pitchFamily="34" charset="0"/>
                  <a:ea typeface="Tahoma" panose="020B0604030504040204" pitchFamily="34" charset="0"/>
                  <a:cs typeface="Tahoma" panose="020B0604030504040204" pitchFamily="34" charset="0"/>
                </a:rPr>
                <a:t>technology outlook</a:t>
              </a:r>
            </a:p>
          </p:txBody>
        </p:sp>
        <p:sp>
          <p:nvSpPr>
            <p:cNvPr id="19" name="TextBox 18"/>
            <p:cNvSpPr txBox="1"/>
            <p:nvPr userDrawn="1"/>
          </p:nvSpPr>
          <p:spPr>
            <a:xfrm>
              <a:off x="5910165" y="8056499"/>
              <a:ext cx="720000" cy="301688"/>
            </a:xfrm>
            <a:prstGeom prst="rect">
              <a:avLst/>
            </a:prstGeom>
            <a:noFill/>
          </p:spPr>
          <p:txBody>
            <a:bodyPr wrap="square" tIns="91440" rIns="90000" bIns="91440" rtlCol="0" anchor="ctr" anchorCtr="0">
              <a:noAutofit/>
            </a:bodyPr>
            <a:lstStyle/>
            <a:p>
              <a:pPr algn="l">
                <a:lnSpc>
                  <a:spcPct val="100000"/>
                </a:lnSpc>
              </a:pPr>
              <a:r>
                <a:rPr lang="en-US" sz="2000" b="1" dirty="0">
                  <a:solidFill>
                    <a:srgbClr val="33424A"/>
                  </a:solidFill>
                  <a:latin typeface="Calibri" panose="020F0502020204030204" pitchFamily="34" charset="0"/>
                  <a:cs typeface="Calibri" panose="020F0502020204030204" pitchFamily="34" charset="0"/>
                </a:rPr>
                <a:t>202</a:t>
              </a:r>
              <a:r>
                <a:rPr lang="en-US" altLang="zh-CN" sz="2000" b="1" dirty="0">
                  <a:solidFill>
                    <a:srgbClr val="33424A"/>
                  </a:solidFill>
                  <a:latin typeface="Calibri" panose="020F0502020204030204" pitchFamily="34" charset="0"/>
                  <a:cs typeface="Calibri" panose="020F0502020204030204" pitchFamily="34" charset="0"/>
                </a:rPr>
                <a:t>4</a:t>
              </a:r>
              <a:endParaRPr lang="en-US" sz="2000" b="1" baseline="-25000" dirty="0">
                <a:solidFill>
                  <a:srgbClr val="33424A"/>
                </a:solidFill>
                <a:latin typeface="Calibri" panose="020F0502020204030204" pitchFamily="34" charset="0"/>
                <a:cs typeface="Calibri" panose="020F0502020204030204" pitchFamily="34" charset="0"/>
              </a:endParaRPr>
            </a:p>
          </p:txBody>
        </p:sp>
      </p:grpSp>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
        <p:nvSpPr>
          <p:cNvPr id="8" name="Slide Number Placeholder 4"/>
          <p:cNvSpPr>
            <a:spLocks noGrp="1"/>
          </p:cNvSpPr>
          <p:nvPr>
            <p:ph type="sldNum" sz="quarter" idx="4"/>
          </p:nvPr>
        </p:nvSpPr>
        <p:spPr>
          <a:xfrm>
            <a:off x="0" y="8657167"/>
            <a:ext cx="1543050" cy="486833"/>
          </a:xfrm>
          <a:prstGeom prst="rect">
            <a:avLst/>
          </a:prstGeom>
        </p:spPr>
        <p:txBody>
          <a:bodyPr/>
          <a:lstStyle>
            <a:lvl1pPr>
              <a:defRPr>
                <a:solidFill>
                  <a:schemeClr val="tx1">
                    <a:lumMod val="65000"/>
                    <a:lumOff val="35000"/>
                  </a:schemeClr>
                </a:solidFill>
              </a:defRPr>
            </a:lvl1pPr>
          </a:lstStyle>
          <a:p>
            <a:pPr algn="r">
              <a:defRPr/>
            </a:pPr>
            <a:fld id="{D88407D9-4131-444A-84CE-6553CC3611F5}" type="slidenum">
              <a:rPr lang="en-US" sz="900" smtClean="0"/>
              <a:pPr algn="r">
                <a:defRPr/>
              </a:pPr>
              <a:t>‹#›</a:t>
            </a:fld>
            <a:endParaRPr lang="en-US" sz="900" dirty="0"/>
          </a:p>
        </p:txBody>
      </p:sp>
    </p:spTree>
    <p:extLst>
      <p:ext uri="{BB962C8B-B14F-4D97-AF65-F5344CB8AC3E}">
        <p14:creationId xmlns:p14="http://schemas.microsoft.com/office/powerpoint/2010/main" val="4226305860"/>
      </p:ext>
    </p:extLst>
  </p:cSld>
  <p:clrMap bg1="lt1" tx1="dk1" bg2="lt2" tx2="dk2" accent1="accent1" accent2="accent2" accent3="accent3" accent4="accent4" accent5="accent5" accent6="accent6" hlink="hlink" folHlink="folHlink"/>
  <p:sldLayoutIdLst>
    <p:sldLayoutId id="2147484039" r:id="rId1"/>
    <p:sldLayoutId id="2147484037" r:id="rId2"/>
    <p:sldLayoutId id="2147484046" r:id="rId3"/>
    <p:sldLayoutId id="2147484051" r:id="rId4"/>
    <p:sldLayoutId id="2147484045" r:id="rId5"/>
    <p:sldLayoutId id="2147484044" r:id="rId6"/>
    <p:sldLayoutId id="2147484050" r:id="rId7"/>
    <p:sldLayoutId id="2147484052" r:id="rId8"/>
    <p:sldLayoutId id="2147484053" r:id="rId9"/>
    <p:sldLayoutId id="2147484042" r:id="rId10"/>
    <p:sldLayoutId id="2147484055" r:id="rId11"/>
    <p:sldLayoutId id="2147484047" r:id="rId12"/>
    <p:sldLayoutId id="2147484041" r:id="rId13"/>
    <p:sldLayoutId id="2147484056" r:id="rId14"/>
    <p:sldLayoutId id="2147484048" r:id="rId15"/>
    <p:sldLayoutId id="2147484049" r:id="rId16"/>
    <p:sldLayoutId id="2147484043" r:id="rId17"/>
    <p:sldLayoutId id="2147484040" r:id="rId18"/>
    <p:sldLayoutId id="2147484054" r:id="rId19"/>
    <p:sldLayoutId id="2147484196" r:id="rId20"/>
    <p:sldLayoutId id="2147484197" r:id="rId21"/>
    <p:sldLayoutId id="2147484199"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5191294" y="8775290"/>
            <a:ext cx="1645274" cy="316306"/>
            <a:chOff x="4984891" y="8056499"/>
            <a:chExt cx="1645274" cy="316306"/>
          </a:xfrm>
        </p:grpSpPr>
        <p:pic>
          <p:nvPicPr>
            <p:cNvPr id="17" name="Picture 16" descr="SA_LOGO_ONLINE_WORDMARK_SPOT_POS.jpg"/>
            <p:cNvPicPr>
              <a:picLocks noChangeAspect="1"/>
            </p:cNvPicPr>
            <p:nvPr userDrawn="1"/>
          </p:nvPicPr>
          <p:blipFill rotWithShape="1">
            <a:blip r:embed="rId24" cstate="print">
              <a:extLst>
                <a:ext uri="{28A0092B-C50C-407E-A947-70E740481C1C}">
                  <a14:useLocalDpi xmlns:a14="http://schemas.microsoft.com/office/drawing/2010/main"/>
                </a:ext>
              </a:extLst>
            </a:blip>
            <a:srcRect t="63588"/>
            <a:stretch/>
          </p:blipFill>
          <p:spPr>
            <a:xfrm>
              <a:off x="5258484" y="8124875"/>
              <a:ext cx="676622" cy="75808"/>
            </a:xfrm>
            <a:prstGeom prst="rect">
              <a:avLst/>
            </a:prstGeom>
          </p:spPr>
        </p:pic>
        <p:sp>
          <p:nvSpPr>
            <p:cNvPr id="18" name="TextBox 17"/>
            <p:cNvSpPr txBox="1"/>
            <p:nvPr userDrawn="1"/>
          </p:nvSpPr>
          <p:spPr>
            <a:xfrm>
              <a:off x="4984891" y="8172750"/>
              <a:ext cx="1044000" cy="200055"/>
            </a:xfrm>
            <a:prstGeom prst="rect">
              <a:avLst/>
            </a:prstGeom>
            <a:noFill/>
          </p:spPr>
          <p:txBody>
            <a:bodyPr wrap="square" rIns="9000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en-US" sz="700" b="1" dirty="0">
                  <a:solidFill>
                    <a:srgbClr val="33424A"/>
                  </a:solidFill>
                  <a:latin typeface="Tahoma" panose="020B0604030504040204" pitchFamily="34" charset="0"/>
                  <a:ea typeface="Tahoma" panose="020B0604030504040204" pitchFamily="34" charset="0"/>
                  <a:cs typeface="Tahoma" panose="020B0604030504040204" pitchFamily="34" charset="0"/>
                </a:rPr>
                <a:t>technology outlook</a:t>
              </a:r>
            </a:p>
          </p:txBody>
        </p:sp>
        <p:sp>
          <p:nvSpPr>
            <p:cNvPr id="19" name="TextBox 18"/>
            <p:cNvSpPr txBox="1"/>
            <p:nvPr userDrawn="1"/>
          </p:nvSpPr>
          <p:spPr>
            <a:xfrm>
              <a:off x="5910165" y="8056499"/>
              <a:ext cx="720000" cy="301688"/>
            </a:xfrm>
            <a:prstGeom prst="rect">
              <a:avLst/>
            </a:prstGeom>
            <a:noFill/>
          </p:spPr>
          <p:txBody>
            <a:bodyPr wrap="square" tIns="91440" rIns="90000" bIns="91440" rtlCol="0" anchor="ctr" anchorCtr="0">
              <a:noAutofit/>
            </a:bodyPr>
            <a:lstStyle/>
            <a:p>
              <a:pPr algn="l">
                <a:lnSpc>
                  <a:spcPct val="100000"/>
                </a:lnSpc>
              </a:pPr>
              <a:r>
                <a:rPr lang="en-US" sz="2000" b="1" dirty="0">
                  <a:solidFill>
                    <a:srgbClr val="33424A"/>
                  </a:solidFill>
                  <a:latin typeface="Calibri" panose="020F0502020204030204" pitchFamily="34" charset="0"/>
                  <a:cs typeface="Calibri" panose="020F0502020204030204" pitchFamily="34" charset="0"/>
                </a:rPr>
                <a:t>2022</a:t>
              </a:r>
              <a:endParaRPr lang="en-US" sz="2000" b="1" baseline="-25000" dirty="0">
                <a:solidFill>
                  <a:srgbClr val="33424A"/>
                </a:solidFill>
                <a:latin typeface="Calibri" panose="020F0502020204030204" pitchFamily="34" charset="0"/>
                <a:cs typeface="Calibri" panose="020F0502020204030204" pitchFamily="34" charset="0"/>
              </a:endParaRPr>
            </a:p>
          </p:txBody>
        </p:sp>
      </p:grpSp>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
        <p:nvSpPr>
          <p:cNvPr id="8" name="Rectangle 7"/>
          <p:cNvSpPr/>
          <p:nvPr userDrawn="1"/>
        </p:nvSpPr>
        <p:spPr>
          <a:xfrm>
            <a:off x="0" y="-16294"/>
            <a:ext cx="6858000" cy="1486215"/>
          </a:xfrm>
          <a:prstGeom prst="rect">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6308578"/>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94"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5191294" y="8775290"/>
            <a:ext cx="1645274" cy="316306"/>
            <a:chOff x="4984891" y="8056499"/>
            <a:chExt cx="1645274" cy="316306"/>
          </a:xfrm>
        </p:grpSpPr>
        <p:pic>
          <p:nvPicPr>
            <p:cNvPr id="17" name="Picture 16" descr="SA_LOGO_ONLINE_WORDMARK_SPOT_POS.jpg"/>
            <p:cNvPicPr>
              <a:picLocks noChangeAspect="1"/>
            </p:cNvPicPr>
            <p:nvPr userDrawn="1"/>
          </p:nvPicPr>
          <p:blipFill rotWithShape="1">
            <a:blip r:embed="rId23" cstate="print">
              <a:extLst>
                <a:ext uri="{28A0092B-C50C-407E-A947-70E740481C1C}">
                  <a14:useLocalDpi xmlns:a14="http://schemas.microsoft.com/office/drawing/2010/main"/>
                </a:ext>
              </a:extLst>
            </a:blip>
            <a:srcRect t="63588"/>
            <a:stretch/>
          </p:blipFill>
          <p:spPr>
            <a:xfrm>
              <a:off x="5258484" y="8124875"/>
              <a:ext cx="676622" cy="75808"/>
            </a:xfrm>
            <a:prstGeom prst="rect">
              <a:avLst/>
            </a:prstGeom>
          </p:spPr>
        </p:pic>
        <p:sp>
          <p:nvSpPr>
            <p:cNvPr id="18" name="TextBox 17"/>
            <p:cNvSpPr txBox="1"/>
            <p:nvPr userDrawn="1"/>
          </p:nvSpPr>
          <p:spPr>
            <a:xfrm>
              <a:off x="4984891" y="8172750"/>
              <a:ext cx="1044000" cy="200055"/>
            </a:xfrm>
            <a:prstGeom prst="rect">
              <a:avLst/>
            </a:prstGeom>
            <a:noFill/>
          </p:spPr>
          <p:txBody>
            <a:bodyPr wrap="square" rIns="9000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en-US" sz="700" b="1" dirty="0">
                  <a:solidFill>
                    <a:srgbClr val="33424A"/>
                  </a:solidFill>
                  <a:latin typeface="Tahoma" panose="020B0604030504040204" pitchFamily="34" charset="0"/>
                  <a:ea typeface="Tahoma" panose="020B0604030504040204" pitchFamily="34" charset="0"/>
                  <a:cs typeface="Tahoma" panose="020B0604030504040204" pitchFamily="34" charset="0"/>
                </a:rPr>
                <a:t>technology outlook</a:t>
              </a:r>
            </a:p>
          </p:txBody>
        </p:sp>
        <p:sp>
          <p:nvSpPr>
            <p:cNvPr id="19" name="TextBox 18"/>
            <p:cNvSpPr txBox="1"/>
            <p:nvPr userDrawn="1"/>
          </p:nvSpPr>
          <p:spPr>
            <a:xfrm>
              <a:off x="5910165" y="8056499"/>
              <a:ext cx="720000" cy="301688"/>
            </a:xfrm>
            <a:prstGeom prst="rect">
              <a:avLst/>
            </a:prstGeom>
            <a:noFill/>
          </p:spPr>
          <p:txBody>
            <a:bodyPr wrap="square" tIns="91440" rIns="90000" bIns="91440" rtlCol="0" anchor="ctr" anchorCtr="0">
              <a:noAutofit/>
            </a:bodyPr>
            <a:lstStyle/>
            <a:p>
              <a:pPr algn="l">
                <a:lnSpc>
                  <a:spcPct val="100000"/>
                </a:lnSpc>
              </a:pPr>
              <a:r>
                <a:rPr lang="en-US" sz="2000" b="1" dirty="0">
                  <a:solidFill>
                    <a:srgbClr val="33424A"/>
                  </a:solidFill>
                  <a:latin typeface="Calibri" panose="020F0502020204030204" pitchFamily="34" charset="0"/>
                  <a:cs typeface="Calibri" panose="020F0502020204030204" pitchFamily="34" charset="0"/>
                </a:rPr>
                <a:t>2022</a:t>
              </a:r>
              <a:endParaRPr lang="en-US" sz="2000" b="1" baseline="-25000" dirty="0">
                <a:solidFill>
                  <a:srgbClr val="33424A"/>
                </a:solidFill>
                <a:latin typeface="Calibri" panose="020F0502020204030204" pitchFamily="34" charset="0"/>
                <a:cs typeface="Calibri" panose="020F0502020204030204" pitchFamily="34" charset="0"/>
              </a:endParaRPr>
            </a:p>
          </p:txBody>
        </p:sp>
      </p:grpSp>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
        <p:nvSpPr>
          <p:cNvPr id="8" name="Rectangle 7"/>
          <p:cNvSpPr/>
          <p:nvPr userDrawn="1"/>
        </p:nvSpPr>
        <p:spPr>
          <a:xfrm>
            <a:off x="0" y="-16294"/>
            <a:ext cx="6858000" cy="1486215"/>
          </a:xfrm>
          <a:prstGeom prst="rect">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430377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78" r:id="rId5"/>
    <p:sldLayoutId id="2147484062" r:id="rId6"/>
    <p:sldLayoutId id="2147484063" r:id="rId7"/>
    <p:sldLayoutId id="2147484064" r:id="rId8"/>
    <p:sldLayoutId id="2147484065" r:id="rId9"/>
    <p:sldLayoutId id="2147484066" r:id="rId10"/>
    <p:sldLayoutId id="2147484067" r:id="rId11"/>
    <p:sldLayoutId id="214748407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5191294" y="8775290"/>
            <a:ext cx="1645274" cy="316306"/>
            <a:chOff x="4984891" y="8056499"/>
            <a:chExt cx="1645274" cy="316306"/>
          </a:xfrm>
        </p:grpSpPr>
        <p:pic>
          <p:nvPicPr>
            <p:cNvPr id="17" name="Picture 16" descr="SA_LOGO_ONLINE_WORDMARK_SPOT_POS.jpg"/>
            <p:cNvPicPr>
              <a:picLocks noChangeAspect="1"/>
            </p:cNvPicPr>
            <p:nvPr userDrawn="1"/>
          </p:nvPicPr>
          <p:blipFill rotWithShape="1">
            <a:blip r:embed="rId35" cstate="print">
              <a:extLst>
                <a:ext uri="{28A0092B-C50C-407E-A947-70E740481C1C}">
                  <a14:useLocalDpi xmlns:a14="http://schemas.microsoft.com/office/drawing/2010/main"/>
                </a:ext>
              </a:extLst>
            </a:blip>
            <a:srcRect t="63588"/>
            <a:stretch/>
          </p:blipFill>
          <p:spPr>
            <a:xfrm>
              <a:off x="5258484" y="8124875"/>
              <a:ext cx="676622" cy="75808"/>
            </a:xfrm>
            <a:prstGeom prst="rect">
              <a:avLst/>
            </a:prstGeom>
          </p:spPr>
        </p:pic>
        <p:sp>
          <p:nvSpPr>
            <p:cNvPr id="18" name="TextBox 17"/>
            <p:cNvSpPr txBox="1"/>
            <p:nvPr userDrawn="1"/>
          </p:nvSpPr>
          <p:spPr>
            <a:xfrm>
              <a:off x="4984891" y="8172750"/>
              <a:ext cx="1044000" cy="200055"/>
            </a:xfrm>
            <a:prstGeom prst="rect">
              <a:avLst/>
            </a:prstGeom>
            <a:noFill/>
          </p:spPr>
          <p:txBody>
            <a:bodyPr wrap="square" rIns="9000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en-US" sz="700" b="1" dirty="0">
                  <a:solidFill>
                    <a:srgbClr val="33424A"/>
                  </a:solidFill>
                  <a:latin typeface="Tahoma" panose="020B0604030504040204" pitchFamily="34" charset="0"/>
                  <a:ea typeface="Tahoma" panose="020B0604030504040204" pitchFamily="34" charset="0"/>
                  <a:cs typeface="Tahoma" panose="020B0604030504040204" pitchFamily="34" charset="0"/>
                </a:rPr>
                <a:t>technology outlook</a:t>
              </a:r>
            </a:p>
          </p:txBody>
        </p:sp>
        <p:sp>
          <p:nvSpPr>
            <p:cNvPr id="19" name="TextBox 18"/>
            <p:cNvSpPr txBox="1"/>
            <p:nvPr userDrawn="1"/>
          </p:nvSpPr>
          <p:spPr>
            <a:xfrm>
              <a:off x="5910165" y="8056499"/>
              <a:ext cx="720000" cy="301688"/>
            </a:xfrm>
            <a:prstGeom prst="rect">
              <a:avLst/>
            </a:prstGeom>
            <a:noFill/>
          </p:spPr>
          <p:txBody>
            <a:bodyPr wrap="square" tIns="91440" rIns="90000" bIns="91440" rtlCol="0" anchor="ctr" anchorCtr="0">
              <a:noAutofit/>
            </a:bodyPr>
            <a:lstStyle/>
            <a:p>
              <a:pPr algn="l">
                <a:lnSpc>
                  <a:spcPct val="100000"/>
                </a:lnSpc>
              </a:pPr>
              <a:r>
                <a:rPr lang="en-US" sz="2000" b="1" dirty="0">
                  <a:solidFill>
                    <a:srgbClr val="33424A"/>
                  </a:solidFill>
                  <a:latin typeface="Calibri" panose="020F0502020204030204" pitchFamily="34" charset="0"/>
                  <a:cs typeface="Calibri" panose="020F0502020204030204" pitchFamily="34" charset="0"/>
                </a:rPr>
                <a:t>2022</a:t>
              </a:r>
              <a:endParaRPr lang="en-US" sz="2000" b="1" baseline="-25000" dirty="0">
                <a:solidFill>
                  <a:srgbClr val="33424A"/>
                </a:solidFill>
                <a:latin typeface="Calibri" panose="020F0502020204030204" pitchFamily="34" charset="0"/>
                <a:cs typeface="Calibri" panose="020F0502020204030204" pitchFamily="34" charset="0"/>
              </a:endParaRPr>
            </a:p>
          </p:txBody>
        </p:sp>
      </p:grpSp>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
        <p:nvSpPr>
          <p:cNvPr id="8" name="Rectangle 7"/>
          <p:cNvSpPr/>
          <p:nvPr userDrawn="1"/>
        </p:nvSpPr>
        <p:spPr>
          <a:xfrm>
            <a:off x="0" y="-16294"/>
            <a:ext cx="6858000" cy="1486215"/>
          </a:xfrm>
          <a:prstGeom prst="rect">
            <a:avLst/>
          </a:prstGeom>
          <a:solidFill>
            <a:srgbClr val="666699"/>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SIPCMContentMarking" descr="{&quot;HashCode&quot;:804987237,&quot;Placement&quot;:&quot;Footer&quot;}"/>
          <p:cNvSpPr txBox="1"/>
          <p:nvPr userDrawn="1"/>
        </p:nvSpPr>
        <p:spPr>
          <a:xfrm>
            <a:off x="0" y="8894802"/>
            <a:ext cx="2485382" cy="249198"/>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Saudi Aramco: Company General Use</a:t>
            </a:r>
          </a:p>
        </p:txBody>
      </p:sp>
    </p:spTree>
    <p:extLst>
      <p:ext uri="{BB962C8B-B14F-4D97-AF65-F5344CB8AC3E}">
        <p14:creationId xmlns:p14="http://schemas.microsoft.com/office/powerpoint/2010/main" val="516793578"/>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0" r:id="rId28"/>
    <p:sldLayoutId id="2147484151" r:id="rId29"/>
    <p:sldLayoutId id="2147484152" r:id="rId30"/>
    <p:sldLayoutId id="2147484153" r:id="rId31"/>
    <p:sldLayoutId id="2147484154" r:id="rId32"/>
    <p:sldLayoutId id="2147484193" r:id="rId3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5191294" y="8775290"/>
            <a:ext cx="1645274" cy="316306"/>
            <a:chOff x="4984891" y="8056499"/>
            <a:chExt cx="1645274" cy="316306"/>
          </a:xfrm>
        </p:grpSpPr>
        <p:pic>
          <p:nvPicPr>
            <p:cNvPr id="17" name="Picture 16" descr="SA_LOGO_ONLINE_WORDMARK_SPOT_POS.jpg"/>
            <p:cNvPicPr>
              <a:picLocks noChangeAspect="1"/>
            </p:cNvPicPr>
            <p:nvPr userDrawn="1"/>
          </p:nvPicPr>
          <p:blipFill rotWithShape="1">
            <a:blip r:embed="rId35" cstate="print">
              <a:extLst>
                <a:ext uri="{28A0092B-C50C-407E-A947-70E740481C1C}">
                  <a14:useLocalDpi xmlns:a14="http://schemas.microsoft.com/office/drawing/2010/main"/>
                </a:ext>
              </a:extLst>
            </a:blip>
            <a:srcRect t="63588"/>
            <a:stretch/>
          </p:blipFill>
          <p:spPr>
            <a:xfrm>
              <a:off x="5258484" y="8124875"/>
              <a:ext cx="676622" cy="75808"/>
            </a:xfrm>
            <a:prstGeom prst="rect">
              <a:avLst/>
            </a:prstGeom>
          </p:spPr>
        </p:pic>
        <p:sp>
          <p:nvSpPr>
            <p:cNvPr id="18" name="TextBox 17"/>
            <p:cNvSpPr txBox="1"/>
            <p:nvPr userDrawn="1"/>
          </p:nvSpPr>
          <p:spPr>
            <a:xfrm>
              <a:off x="4984891" y="8172750"/>
              <a:ext cx="1044000" cy="200055"/>
            </a:xfrm>
            <a:prstGeom prst="rect">
              <a:avLst/>
            </a:prstGeom>
            <a:noFill/>
          </p:spPr>
          <p:txBody>
            <a:bodyPr wrap="square" rIns="9000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en-US" sz="700" b="1" dirty="0">
                  <a:solidFill>
                    <a:srgbClr val="33424A"/>
                  </a:solidFill>
                  <a:latin typeface="Tahoma" panose="020B0604030504040204" pitchFamily="34" charset="0"/>
                  <a:ea typeface="Tahoma" panose="020B0604030504040204" pitchFamily="34" charset="0"/>
                  <a:cs typeface="Tahoma" panose="020B0604030504040204" pitchFamily="34" charset="0"/>
                </a:rPr>
                <a:t>technology outlook</a:t>
              </a:r>
            </a:p>
          </p:txBody>
        </p:sp>
        <p:sp>
          <p:nvSpPr>
            <p:cNvPr id="19" name="TextBox 18"/>
            <p:cNvSpPr txBox="1"/>
            <p:nvPr userDrawn="1"/>
          </p:nvSpPr>
          <p:spPr>
            <a:xfrm>
              <a:off x="5910165" y="8056499"/>
              <a:ext cx="720000" cy="301688"/>
            </a:xfrm>
            <a:prstGeom prst="rect">
              <a:avLst/>
            </a:prstGeom>
            <a:noFill/>
          </p:spPr>
          <p:txBody>
            <a:bodyPr wrap="square" tIns="91440" rIns="90000" bIns="91440" rtlCol="0" anchor="ctr" anchorCtr="0">
              <a:noAutofit/>
            </a:bodyPr>
            <a:lstStyle/>
            <a:p>
              <a:pPr algn="l">
                <a:lnSpc>
                  <a:spcPct val="100000"/>
                </a:lnSpc>
              </a:pPr>
              <a:r>
                <a:rPr lang="en-US" sz="2000" b="1" dirty="0">
                  <a:solidFill>
                    <a:srgbClr val="33424A"/>
                  </a:solidFill>
                  <a:latin typeface="Calibri" panose="020F0502020204030204" pitchFamily="34" charset="0"/>
                  <a:cs typeface="Calibri" panose="020F0502020204030204" pitchFamily="34" charset="0"/>
                </a:rPr>
                <a:t>2022</a:t>
              </a:r>
              <a:endParaRPr lang="en-US" sz="2000" b="1" baseline="-25000" dirty="0">
                <a:solidFill>
                  <a:srgbClr val="33424A"/>
                </a:solidFill>
                <a:latin typeface="Calibri" panose="020F0502020204030204" pitchFamily="34" charset="0"/>
                <a:cs typeface="Calibri" panose="020F0502020204030204" pitchFamily="34" charset="0"/>
              </a:endParaRPr>
            </a:p>
          </p:txBody>
        </p:sp>
      </p:grpSp>
      <p:sp>
        <p:nvSpPr>
          <p:cNvPr id="2" name="MSIPCMContentMarking" descr="{&quot;HashCode&quot;:314183632,&quot;Placement&quot;:&quot;Header&quot;}"/>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Arial" panose="020B0604020202020204" pitchFamily="34" charset="0"/>
              </a:rPr>
              <a:t>
 </a:t>
            </a:r>
          </a:p>
        </p:txBody>
      </p:sp>
      <p:sp>
        <p:nvSpPr>
          <p:cNvPr id="8" name="Rectangle 7"/>
          <p:cNvSpPr/>
          <p:nvPr userDrawn="1"/>
        </p:nvSpPr>
        <p:spPr>
          <a:xfrm>
            <a:off x="0" y="-16294"/>
            <a:ext cx="6858000" cy="148621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830039"/>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105" r:id="rId5"/>
    <p:sldLayoutId id="2147484084" r:id="rId6"/>
    <p:sldLayoutId id="2147484085" r:id="rId7"/>
    <p:sldLayoutId id="2147484086" r:id="rId8"/>
    <p:sldLayoutId id="2147484103" r:id="rId9"/>
    <p:sldLayoutId id="2147484107" r:id="rId10"/>
    <p:sldLayoutId id="2147484104" r:id="rId11"/>
    <p:sldLayoutId id="2147484087" r:id="rId12"/>
    <p:sldLayoutId id="2147484088" r:id="rId13"/>
    <p:sldLayoutId id="2147484108" r:id="rId14"/>
    <p:sldLayoutId id="2147484089" r:id="rId15"/>
    <p:sldLayoutId id="2147484102" r:id="rId16"/>
    <p:sldLayoutId id="2147484106" r:id="rId17"/>
    <p:sldLayoutId id="2147484090" r:id="rId18"/>
    <p:sldLayoutId id="2147484111" r:id="rId19"/>
    <p:sldLayoutId id="2147484101" r:id="rId20"/>
    <p:sldLayoutId id="2147484091" r:id="rId21"/>
    <p:sldLayoutId id="2147484092" r:id="rId22"/>
    <p:sldLayoutId id="2147484093" r:id="rId23"/>
    <p:sldLayoutId id="2147484094" r:id="rId24"/>
    <p:sldLayoutId id="2147484095" r:id="rId25"/>
    <p:sldLayoutId id="2147484109" r:id="rId26"/>
    <p:sldLayoutId id="2147484110" r:id="rId27"/>
    <p:sldLayoutId id="2147484096" r:id="rId28"/>
    <p:sldLayoutId id="2147484097" r:id="rId29"/>
    <p:sldLayoutId id="2147484098" r:id="rId30"/>
    <p:sldLayoutId id="2147484099" r:id="rId31"/>
    <p:sldLayoutId id="2147484100" r:id="rId32"/>
    <p:sldLayoutId id="2147484195" r:id="rId3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31.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hyperlink" Target="https://news.crunchbase.com/transportation/self-driving-tech-startups-funding-ipos/"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hyperlink" Target="https://www.precedenceresearch.com/autonomous-vehicle-mark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hyperlink" Target="https://www.lek.com/insights/ei/framing-investment-opportunities-along-long-road-fully-autonomous-vehicle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1.xml"/><Relationship Id="rId7"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privacy4cars.com/data-in-cars/p4cs-five-levels-of-vehicle-connectivity/"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BB1A-5255-4915-A9EE-F5CCAF8BE174}"/>
              </a:ext>
            </a:extLst>
          </p:cNvPr>
          <p:cNvSpPr txBox="1">
            <a:spLocks/>
          </p:cNvSpPr>
          <p:nvPr/>
        </p:nvSpPr>
        <p:spPr>
          <a:xfrm>
            <a:off x="3136739" y="3468981"/>
            <a:ext cx="2924109" cy="1276639"/>
          </a:xfrm>
          <a:prstGeom prst="rect">
            <a:avLst/>
          </a:prstGeom>
        </p:spPr>
        <p:txBody>
          <a:bodyPr>
            <a:noAutofit/>
          </a:bodyPr>
          <a:lstStyle>
            <a:lvl1pPr algn="l" defTabSz="256882" rtl="0" eaLnBrk="1" latinLnBrk="0" hangingPunct="1">
              <a:spcBef>
                <a:spcPct val="0"/>
              </a:spcBef>
              <a:buNone/>
              <a:defRPr sz="1351" kern="1200">
                <a:solidFill>
                  <a:schemeClr val="tx2"/>
                </a:solidFill>
                <a:latin typeface="+mj-lt"/>
                <a:ea typeface="+mj-ea"/>
                <a:cs typeface="+mj-cs"/>
              </a:defRPr>
            </a:lvl1pPr>
          </a:lstStyle>
          <a:p>
            <a:pPr>
              <a:spcBef>
                <a:spcPts val="0"/>
              </a:spcBef>
              <a:tabLst>
                <a:tab pos="472006" algn="l"/>
              </a:tabLst>
            </a:pPr>
            <a:r>
              <a:rPr lang="en-US" sz="2300" dirty="0">
                <a:solidFill>
                  <a:srgbClr val="FFFF00"/>
                </a:solidFill>
              </a:rPr>
              <a:t>      Technology Outlook</a:t>
            </a:r>
          </a:p>
          <a:p>
            <a:pPr algn="r">
              <a:spcBef>
                <a:spcPts val="0"/>
              </a:spcBef>
              <a:tabLst>
                <a:tab pos="472006" algn="l"/>
              </a:tabLst>
            </a:pPr>
            <a:r>
              <a:rPr lang="en-US" sz="2300" dirty="0">
                <a:solidFill>
                  <a:srgbClr val="FFFF00"/>
                </a:solidFill>
              </a:rPr>
              <a:t>Automated Driving</a:t>
            </a:r>
            <a:br>
              <a:rPr lang="en-US" sz="2300" dirty="0">
                <a:solidFill>
                  <a:srgbClr val="FFFF00"/>
                </a:solidFill>
              </a:rPr>
            </a:br>
            <a:r>
              <a:rPr lang="en-US" sz="1800" dirty="0">
                <a:solidFill>
                  <a:srgbClr val="FFFF00"/>
                </a:solidFill>
              </a:rPr>
              <a:t>2024 Edition</a:t>
            </a:r>
            <a:endParaRPr lang="en-US" sz="2000" dirty="0">
              <a:solidFill>
                <a:srgbClr val="FFFF00"/>
              </a:solidFill>
            </a:endParaRPr>
          </a:p>
        </p:txBody>
      </p:sp>
      <p:sp>
        <p:nvSpPr>
          <p:cNvPr id="3" name="TextBox 2">
            <a:extLst>
              <a:ext uri="{FF2B5EF4-FFF2-40B4-BE49-F238E27FC236}">
                <a16:creationId xmlns:a16="http://schemas.microsoft.com/office/drawing/2014/main" id="{270BE9EF-6DD7-9487-7569-95C2199ABE97}"/>
              </a:ext>
            </a:extLst>
          </p:cNvPr>
          <p:cNvSpPr txBox="1"/>
          <p:nvPr/>
        </p:nvSpPr>
        <p:spPr>
          <a:xfrm>
            <a:off x="76200" y="8358657"/>
            <a:ext cx="5148943" cy="698717"/>
          </a:xfrm>
          <a:prstGeom prst="rect">
            <a:avLst/>
          </a:prstGeom>
          <a:noFill/>
        </p:spPr>
        <p:txBody>
          <a:bodyPr wrap="square" rtlCol="0">
            <a:spAutoFit/>
          </a:bodyPr>
          <a:lstStyle/>
          <a:p>
            <a:r>
              <a:rPr lang="en-US" sz="1350" dirty="0">
                <a:latin typeface="Zapfino" panose="03030300040707070C03" pitchFamily="66" charset="77"/>
                <a:ea typeface="Brush Script MT" panose="03060802040406070304" pitchFamily="66" charset="-122"/>
                <a:cs typeface="Brush Script MT" panose="03060802040406070304" pitchFamily="66" charset="-122"/>
              </a:rPr>
              <a:t>Steering Automated Vehicles To A Better Future</a:t>
            </a:r>
          </a:p>
        </p:txBody>
      </p:sp>
    </p:spTree>
    <p:extLst>
      <p:ext uri="{BB962C8B-B14F-4D97-AF65-F5344CB8AC3E}">
        <p14:creationId xmlns:p14="http://schemas.microsoft.com/office/powerpoint/2010/main" val="3242889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E662F1-1610-DB30-F605-D202247C2B10}"/>
              </a:ext>
            </a:extLst>
          </p:cNvPr>
          <p:cNvSpPr>
            <a:spLocks noGrp="1"/>
          </p:cNvSpPr>
          <p:nvPr>
            <p:ph type="body" sz="quarter" idx="37"/>
          </p:nvPr>
        </p:nvSpPr>
        <p:spPr/>
        <p:txBody>
          <a:bodyPr/>
          <a:lstStyle/>
          <a:p>
            <a:r>
              <a:rPr lang="en-US" dirty="0"/>
              <a:t>Research Publications</a:t>
            </a:r>
          </a:p>
        </p:txBody>
      </p:sp>
      <p:sp>
        <p:nvSpPr>
          <p:cNvPr id="7" name="Slide Number Placeholder 6">
            <a:extLst>
              <a:ext uri="{FF2B5EF4-FFF2-40B4-BE49-F238E27FC236}">
                <a16:creationId xmlns:a16="http://schemas.microsoft.com/office/drawing/2014/main" id="{F397E3D6-A87D-F296-79AC-59689EE112D5}"/>
              </a:ext>
            </a:extLst>
          </p:cNvPr>
          <p:cNvSpPr>
            <a:spLocks noGrp="1"/>
          </p:cNvSpPr>
          <p:nvPr>
            <p:ph type="sldNum" sz="quarter" idx="4"/>
          </p:nvPr>
        </p:nvSpPr>
        <p:spPr/>
        <p:txBody>
          <a:bodyPr/>
          <a:lstStyle/>
          <a:p>
            <a:pPr>
              <a:defRPr/>
            </a:pPr>
            <a:fld id="{D88407D9-4131-444A-84CE-6553CC3611F5}" type="slidenum">
              <a:rPr lang="en-US" sz="900" smtClean="0"/>
              <a:pPr>
                <a:defRPr/>
              </a:pPr>
              <a:t>10</a:t>
            </a:fld>
            <a:endParaRPr lang="en-US" sz="900"/>
          </a:p>
        </p:txBody>
      </p:sp>
      <p:sp>
        <p:nvSpPr>
          <p:cNvPr id="14" name="TextBox 13">
            <a:extLst>
              <a:ext uri="{FF2B5EF4-FFF2-40B4-BE49-F238E27FC236}">
                <a16:creationId xmlns:a16="http://schemas.microsoft.com/office/drawing/2014/main" id="{D92AEA3D-EF0B-2825-F304-F2020BFC0F43}"/>
              </a:ext>
            </a:extLst>
          </p:cNvPr>
          <p:cNvSpPr txBox="1"/>
          <p:nvPr/>
        </p:nvSpPr>
        <p:spPr>
          <a:xfrm>
            <a:off x="794025" y="2593191"/>
            <a:ext cx="441434" cy="246221"/>
          </a:xfrm>
          <a:prstGeom prst="rect">
            <a:avLst/>
          </a:prstGeom>
          <a:noFill/>
        </p:spPr>
        <p:txBody>
          <a:bodyPr wrap="square" rtlCol="0">
            <a:spAutoFit/>
          </a:bodyPr>
          <a:lstStyle/>
          <a:p>
            <a:r>
              <a:rPr lang="en-US" sz="1000" b="1" dirty="0"/>
              <a:t>APO</a:t>
            </a:r>
          </a:p>
        </p:txBody>
      </p:sp>
      <p:sp>
        <p:nvSpPr>
          <p:cNvPr id="15" name="TextBox 14">
            <a:extLst>
              <a:ext uri="{FF2B5EF4-FFF2-40B4-BE49-F238E27FC236}">
                <a16:creationId xmlns:a16="http://schemas.microsoft.com/office/drawing/2014/main" id="{29B6BFC8-4B39-B8AD-9203-AD4D1E3E9F77}"/>
              </a:ext>
            </a:extLst>
          </p:cNvPr>
          <p:cNvSpPr txBox="1"/>
          <p:nvPr/>
        </p:nvSpPr>
        <p:spPr>
          <a:xfrm>
            <a:off x="1101615" y="2593191"/>
            <a:ext cx="441434" cy="246221"/>
          </a:xfrm>
          <a:prstGeom prst="rect">
            <a:avLst/>
          </a:prstGeom>
          <a:noFill/>
        </p:spPr>
        <p:txBody>
          <a:bodyPr wrap="square" rtlCol="0">
            <a:spAutoFit/>
          </a:bodyPr>
          <a:lstStyle/>
          <a:p>
            <a:r>
              <a:rPr lang="en-US" sz="1000" b="1" dirty="0"/>
              <a:t>CG</a:t>
            </a:r>
          </a:p>
        </p:txBody>
      </p:sp>
      <p:sp>
        <p:nvSpPr>
          <p:cNvPr id="6" name="Text Placeholder 5">
            <a:extLst>
              <a:ext uri="{FF2B5EF4-FFF2-40B4-BE49-F238E27FC236}">
                <a16:creationId xmlns:a16="http://schemas.microsoft.com/office/drawing/2014/main" id="{FAB50541-12BC-65EF-6A8C-5794F137028C}"/>
              </a:ext>
            </a:extLst>
          </p:cNvPr>
          <p:cNvSpPr>
            <a:spLocks noGrp="1"/>
          </p:cNvSpPr>
          <p:nvPr>
            <p:ph type="body" sz="quarter" idx="39"/>
          </p:nvPr>
        </p:nvSpPr>
        <p:spPr>
          <a:xfrm>
            <a:off x="565053" y="2415063"/>
            <a:ext cx="5811390" cy="246221"/>
          </a:xfrm>
        </p:spPr>
        <p:txBody>
          <a:bodyPr/>
          <a:lstStyle/>
          <a:p>
            <a:r>
              <a:rPr lang="en-US" sz="800" b="1" dirty="0"/>
              <a:t>Six decades of automated vehicle research (Scopus data). APO: Annual Publication Output; CG: Cumulative Growth.</a:t>
            </a:r>
          </a:p>
        </p:txBody>
      </p:sp>
      <p:sp>
        <p:nvSpPr>
          <p:cNvPr id="16" name="TextBox 15">
            <a:extLst>
              <a:ext uri="{FF2B5EF4-FFF2-40B4-BE49-F238E27FC236}">
                <a16:creationId xmlns:a16="http://schemas.microsoft.com/office/drawing/2014/main" id="{8489B8A4-5132-C578-730D-520B58505C92}"/>
              </a:ext>
            </a:extLst>
          </p:cNvPr>
          <p:cNvSpPr txBox="1"/>
          <p:nvPr/>
        </p:nvSpPr>
        <p:spPr>
          <a:xfrm>
            <a:off x="309562" y="1560786"/>
            <a:ext cx="6359252" cy="400110"/>
          </a:xfrm>
          <a:prstGeom prst="rect">
            <a:avLst/>
          </a:prstGeom>
          <a:noFill/>
        </p:spPr>
        <p:txBody>
          <a:bodyPr wrap="square" rtlCol="0">
            <a:spAutoFit/>
          </a:bodyPr>
          <a:lstStyle/>
          <a:p>
            <a:r>
              <a:rPr lang="en-US" sz="1000" dirty="0"/>
              <a:t>According to the statistics of Scopus, there are a total of 35,292 publications relative to automated vehicles (AVs) research from 1962 to 2023. Over the past 60 years, the number of documents keep increasing, especially after 2015. </a:t>
            </a:r>
          </a:p>
        </p:txBody>
      </p:sp>
      <p:pic>
        <p:nvPicPr>
          <p:cNvPr id="9" name="Picture 8">
            <a:extLst>
              <a:ext uri="{FF2B5EF4-FFF2-40B4-BE49-F238E27FC236}">
                <a16:creationId xmlns:a16="http://schemas.microsoft.com/office/drawing/2014/main" id="{09A7F782-19A8-A613-533C-CE88599441C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967948"/>
            <a:ext cx="6668814" cy="7176052"/>
          </a:xfrm>
          <a:prstGeom prst="rect">
            <a:avLst/>
          </a:prstGeom>
        </p:spPr>
      </p:pic>
    </p:spTree>
    <p:extLst>
      <p:ext uri="{BB962C8B-B14F-4D97-AF65-F5344CB8AC3E}">
        <p14:creationId xmlns:p14="http://schemas.microsoft.com/office/powerpoint/2010/main" val="212897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E662F1-1610-DB30-F605-D202247C2B10}"/>
              </a:ext>
            </a:extLst>
          </p:cNvPr>
          <p:cNvSpPr>
            <a:spLocks noGrp="1"/>
          </p:cNvSpPr>
          <p:nvPr>
            <p:ph type="body" sz="quarter" idx="37"/>
          </p:nvPr>
        </p:nvSpPr>
        <p:spPr/>
        <p:txBody>
          <a:bodyPr/>
          <a:lstStyle/>
          <a:p>
            <a:r>
              <a:rPr lang="en-US" dirty="0"/>
              <a:t>Research Publications</a:t>
            </a:r>
          </a:p>
        </p:txBody>
      </p:sp>
      <p:sp>
        <p:nvSpPr>
          <p:cNvPr id="6" name="Text Placeholder 5">
            <a:extLst>
              <a:ext uri="{FF2B5EF4-FFF2-40B4-BE49-F238E27FC236}">
                <a16:creationId xmlns:a16="http://schemas.microsoft.com/office/drawing/2014/main" id="{FAB50541-12BC-65EF-6A8C-5794F137028C}"/>
              </a:ext>
            </a:extLst>
          </p:cNvPr>
          <p:cNvSpPr>
            <a:spLocks noGrp="1"/>
          </p:cNvSpPr>
          <p:nvPr>
            <p:ph type="body" sz="quarter" idx="39"/>
          </p:nvPr>
        </p:nvSpPr>
        <p:spPr>
          <a:xfrm>
            <a:off x="309563" y="1622897"/>
            <a:ext cx="6302272" cy="1112812"/>
          </a:xfrm>
        </p:spPr>
        <p:txBody>
          <a:bodyPr/>
          <a:lstStyle/>
          <a:p>
            <a:r>
              <a:rPr lang="en-US" dirty="0"/>
              <a:t>Scopus compares the publication counts for the top 10 countries. As of the end of 2021, the United States leads the automated vehicle research in terms of the number of publications, followed by China and Germany. However, in the end of 2023, China has surpassed the U.S. </a:t>
            </a:r>
          </a:p>
        </p:txBody>
      </p:sp>
      <p:sp>
        <p:nvSpPr>
          <p:cNvPr id="7" name="Slide Number Placeholder 6">
            <a:extLst>
              <a:ext uri="{FF2B5EF4-FFF2-40B4-BE49-F238E27FC236}">
                <a16:creationId xmlns:a16="http://schemas.microsoft.com/office/drawing/2014/main" id="{F397E3D6-A87D-F296-79AC-59689EE112D5}"/>
              </a:ext>
            </a:extLst>
          </p:cNvPr>
          <p:cNvSpPr>
            <a:spLocks noGrp="1"/>
          </p:cNvSpPr>
          <p:nvPr>
            <p:ph type="sldNum" sz="quarter" idx="4"/>
          </p:nvPr>
        </p:nvSpPr>
        <p:spPr/>
        <p:txBody>
          <a:bodyPr/>
          <a:lstStyle/>
          <a:p>
            <a:pPr>
              <a:defRPr/>
            </a:pPr>
            <a:fld id="{D88407D9-4131-444A-84CE-6553CC3611F5}" type="slidenum">
              <a:rPr lang="en-US" sz="900" smtClean="0"/>
              <a:pPr>
                <a:defRPr/>
              </a:pPr>
              <a:t>11</a:t>
            </a:fld>
            <a:endParaRPr lang="en-US" sz="900"/>
          </a:p>
        </p:txBody>
      </p:sp>
      <p:pic>
        <p:nvPicPr>
          <p:cNvPr id="9" name="Picture 8">
            <a:extLst>
              <a:ext uri="{FF2B5EF4-FFF2-40B4-BE49-F238E27FC236}">
                <a16:creationId xmlns:a16="http://schemas.microsoft.com/office/drawing/2014/main" id="{F1945FA9-3F13-112D-DB5B-F1670786918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3793" y="2358254"/>
            <a:ext cx="4924590" cy="2662550"/>
          </a:xfrm>
          <a:prstGeom prst="rect">
            <a:avLst/>
          </a:prstGeom>
        </p:spPr>
      </p:pic>
      <p:sp>
        <p:nvSpPr>
          <p:cNvPr id="2" name="TextBox 1">
            <a:extLst>
              <a:ext uri="{FF2B5EF4-FFF2-40B4-BE49-F238E27FC236}">
                <a16:creationId xmlns:a16="http://schemas.microsoft.com/office/drawing/2014/main" id="{3260006C-DA32-D70D-12B0-192F4CEBD4F7}"/>
              </a:ext>
            </a:extLst>
          </p:cNvPr>
          <p:cNvSpPr txBox="1"/>
          <p:nvPr/>
        </p:nvSpPr>
        <p:spPr>
          <a:xfrm>
            <a:off x="795676" y="8124213"/>
            <a:ext cx="1119351" cy="246221"/>
          </a:xfrm>
          <a:prstGeom prst="rect">
            <a:avLst/>
          </a:prstGeom>
          <a:noFill/>
        </p:spPr>
        <p:txBody>
          <a:bodyPr wrap="square" rtlCol="0">
            <a:spAutoFit/>
          </a:bodyPr>
          <a:lstStyle/>
          <a:p>
            <a:r>
              <a:rPr lang="en-US" sz="1000" b="1" i="1" dirty="0"/>
              <a:t>Source: Scopus</a:t>
            </a:r>
          </a:p>
        </p:txBody>
      </p:sp>
      <p:pic>
        <p:nvPicPr>
          <p:cNvPr id="3" name="Picture 2">
            <a:extLst>
              <a:ext uri="{FF2B5EF4-FFF2-40B4-BE49-F238E27FC236}">
                <a16:creationId xmlns:a16="http://schemas.microsoft.com/office/drawing/2014/main" id="{D0B6929F-FB08-3EF8-B111-B8BB3D05D2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327" y="5334045"/>
            <a:ext cx="5116286" cy="2790168"/>
          </a:xfrm>
          <a:prstGeom prst="rect">
            <a:avLst/>
          </a:prstGeom>
        </p:spPr>
      </p:pic>
      <p:sp>
        <p:nvSpPr>
          <p:cNvPr id="5" name="TextBox 4">
            <a:extLst>
              <a:ext uri="{FF2B5EF4-FFF2-40B4-BE49-F238E27FC236}">
                <a16:creationId xmlns:a16="http://schemas.microsoft.com/office/drawing/2014/main" id="{F0AB4A40-5DF2-3BF5-A9B6-26C925C69F53}"/>
              </a:ext>
            </a:extLst>
          </p:cNvPr>
          <p:cNvSpPr txBox="1"/>
          <p:nvPr/>
        </p:nvSpPr>
        <p:spPr>
          <a:xfrm>
            <a:off x="3429000" y="3766457"/>
            <a:ext cx="1643743" cy="369332"/>
          </a:xfrm>
          <a:prstGeom prst="rect">
            <a:avLst/>
          </a:prstGeom>
          <a:noFill/>
        </p:spPr>
        <p:txBody>
          <a:bodyPr wrap="square" rtlCol="0">
            <a:spAutoFit/>
          </a:bodyPr>
          <a:lstStyle/>
          <a:p>
            <a:r>
              <a:rPr lang="en-US" dirty="0"/>
              <a:t>As of 2021</a:t>
            </a:r>
          </a:p>
        </p:txBody>
      </p:sp>
      <p:sp>
        <p:nvSpPr>
          <p:cNvPr id="8" name="TextBox 7">
            <a:extLst>
              <a:ext uri="{FF2B5EF4-FFF2-40B4-BE49-F238E27FC236}">
                <a16:creationId xmlns:a16="http://schemas.microsoft.com/office/drawing/2014/main" id="{9774A120-DBC2-5F7F-3EE4-D436F0B7D25E}"/>
              </a:ext>
            </a:extLst>
          </p:cNvPr>
          <p:cNvSpPr txBox="1"/>
          <p:nvPr/>
        </p:nvSpPr>
        <p:spPr>
          <a:xfrm>
            <a:off x="3428999" y="6941804"/>
            <a:ext cx="1643743" cy="369332"/>
          </a:xfrm>
          <a:prstGeom prst="rect">
            <a:avLst/>
          </a:prstGeom>
          <a:noFill/>
        </p:spPr>
        <p:txBody>
          <a:bodyPr wrap="square" rtlCol="0">
            <a:spAutoFit/>
          </a:bodyPr>
          <a:lstStyle/>
          <a:p>
            <a:r>
              <a:rPr lang="en-US" dirty="0"/>
              <a:t>As of 2023</a:t>
            </a:r>
          </a:p>
        </p:txBody>
      </p:sp>
    </p:spTree>
    <p:extLst>
      <p:ext uri="{BB962C8B-B14F-4D97-AF65-F5344CB8AC3E}">
        <p14:creationId xmlns:p14="http://schemas.microsoft.com/office/powerpoint/2010/main" val="35250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D30FE0-B662-757B-B307-E75B0A845533}"/>
              </a:ext>
            </a:extLst>
          </p:cNvPr>
          <p:cNvSpPr>
            <a:spLocks noGrp="1"/>
          </p:cNvSpPr>
          <p:nvPr>
            <p:ph type="body" sz="quarter" idx="37"/>
          </p:nvPr>
        </p:nvSpPr>
        <p:spPr/>
        <p:txBody>
          <a:bodyPr/>
          <a:lstStyle/>
          <a:p>
            <a:r>
              <a:rPr lang="en-US" dirty="0"/>
              <a:t>Number of Patents</a:t>
            </a:r>
          </a:p>
        </p:txBody>
      </p:sp>
      <p:sp>
        <p:nvSpPr>
          <p:cNvPr id="6" name="Text Placeholder 5">
            <a:extLst>
              <a:ext uri="{FF2B5EF4-FFF2-40B4-BE49-F238E27FC236}">
                <a16:creationId xmlns:a16="http://schemas.microsoft.com/office/drawing/2014/main" id="{71F84EA0-D225-4B75-9A26-480851041B34}"/>
              </a:ext>
            </a:extLst>
          </p:cNvPr>
          <p:cNvSpPr>
            <a:spLocks noGrp="1"/>
          </p:cNvSpPr>
          <p:nvPr>
            <p:ph type="body" sz="quarter" idx="39"/>
          </p:nvPr>
        </p:nvSpPr>
        <p:spPr>
          <a:xfrm>
            <a:off x="137568" y="1622897"/>
            <a:ext cx="6676453" cy="614038"/>
          </a:xfrm>
        </p:spPr>
        <p:txBody>
          <a:bodyPr/>
          <a:lstStyle/>
          <a:p>
            <a:r>
              <a:rPr lang="en-US" sz="1050" dirty="0"/>
              <a:t>Scopus reports that a total of </a:t>
            </a:r>
            <a:r>
              <a:rPr lang="en-US" dirty="0"/>
              <a:t>112,1062</a:t>
            </a:r>
            <a:r>
              <a:rPr lang="en-US" sz="1050" dirty="0"/>
              <a:t> patents tied to automated driving technologies from 1962 to 2023. Over the past 60 years, the number of patents in general keep increasing especially after 2017. </a:t>
            </a:r>
          </a:p>
          <a:p>
            <a:endParaRPr lang="en-US" dirty="0"/>
          </a:p>
        </p:txBody>
      </p:sp>
      <p:sp>
        <p:nvSpPr>
          <p:cNvPr id="7" name="Slide Number Placeholder 6">
            <a:extLst>
              <a:ext uri="{FF2B5EF4-FFF2-40B4-BE49-F238E27FC236}">
                <a16:creationId xmlns:a16="http://schemas.microsoft.com/office/drawing/2014/main" id="{AEFBE8AC-B491-3DDC-8573-93AC8105B4F8}"/>
              </a:ext>
            </a:extLst>
          </p:cNvPr>
          <p:cNvSpPr>
            <a:spLocks noGrp="1"/>
          </p:cNvSpPr>
          <p:nvPr>
            <p:ph type="sldNum" sz="quarter" idx="4"/>
          </p:nvPr>
        </p:nvSpPr>
        <p:spPr/>
        <p:txBody>
          <a:bodyPr/>
          <a:lstStyle/>
          <a:p>
            <a:pPr>
              <a:defRPr/>
            </a:pPr>
            <a:fld id="{D88407D9-4131-444A-84CE-6553CC3611F5}" type="slidenum">
              <a:rPr lang="en-US" sz="900" smtClean="0"/>
              <a:pPr>
                <a:defRPr/>
              </a:pPr>
              <a:t>12</a:t>
            </a:fld>
            <a:endParaRPr lang="en-US" sz="900" dirty="0"/>
          </a:p>
        </p:txBody>
      </p:sp>
      <p:sp>
        <p:nvSpPr>
          <p:cNvPr id="9" name="TextBox 8">
            <a:extLst>
              <a:ext uri="{FF2B5EF4-FFF2-40B4-BE49-F238E27FC236}">
                <a16:creationId xmlns:a16="http://schemas.microsoft.com/office/drawing/2014/main" id="{E7088206-4B98-E660-EFC1-E99FCFB4D02F}"/>
              </a:ext>
            </a:extLst>
          </p:cNvPr>
          <p:cNvSpPr txBox="1"/>
          <p:nvPr/>
        </p:nvSpPr>
        <p:spPr>
          <a:xfrm>
            <a:off x="794025" y="2593191"/>
            <a:ext cx="441434" cy="246221"/>
          </a:xfrm>
          <a:prstGeom prst="rect">
            <a:avLst/>
          </a:prstGeom>
          <a:noFill/>
        </p:spPr>
        <p:txBody>
          <a:bodyPr wrap="square" rtlCol="0">
            <a:spAutoFit/>
          </a:bodyPr>
          <a:lstStyle/>
          <a:p>
            <a:r>
              <a:rPr lang="en-US" sz="1000" b="1" dirty="0"/>
              <a:t>APO</a:t>
            </a:r>
          </a:p>
        </p:txBody>
      </p:sp>
      <p:sp>
        <p:nvSpPr>
          <p:cNvPr id="10" name="TextBox 9">
            <a:extLst>
              <a:ext uri="{FF2B5EF4-FFF2-40B4-BE49-F238E27FC236}">
                <a16:creationId xmlns:a16="http://schemas.microsoft.com/office/drawing/2014/main" id="{2EB23105-BECA-0C20-ABD9-8AA832F9CB92}"/>
              </a:ext>
            </a:extLst>
          </p:cNvPr>
          <p:cNvSpPr txBox="1"/>
          <p:nvPr/>
        </p:nvSpPr>
        <p:spPr>
          <a:xfrm>
            <a:off x="1101615" y="2593191"/>
            <a:ext cx="441434" cy="246221"/>
          </a:xfrm>
          <a:prstGeom prst="rect">
            <a:avLst/>
          </a:prstGeom>
          <a:noFill/>
        </p:spPr>
        <p:txBody>
          <a:bodyPr wrap="square" rtlCol="0">
            <a:spAutoFit/>
          </a:bodyPr>
          <a:lstStyle/>
          <a:p>
            <a:r>
              <a:rPr lang="en-US" sz="1000" b="1" dirty="0"/>
              <a:t>CG</a:t>
            </a:r>
          </a:p>
        </p:txBody>
      </p:sp>
      <p:sp>
        <p:nvSpPr>
          <p:cNvPr id="11" name="Text Placeholder 5">
            <a:extLst>
              <a:ext uri="{FF2B5EF4-FFF2-40B4-BE49-F238E27FC236}">
                <a16:creationId xmlns:a16="http://schemas.microsoft.com/office/drawing/2014/main" id="{9ADAA533-CC2E-D4FC-FE01-D4AFB2C7CCC8}"/>
              </a:ext>
            </a:extLst>
          </p:cNvPr>
          <p:cNvSpPr txBox="1">
            <a:spLocks/>
          </p:cNvSpPr>
          <p:nvPr/>
        </p:nvSpPr>
        <p:spPr>
          <a:xfrm>
            <a:off x="570099" y="2416273"/>
            <a:ext cx="5811390" cy="246221"/>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800" b="1" dirty="0"/>
              <a:t>Six decades of automated vehicle patents (Scopus data). APO: Annual Publication Output; CG: Cumulative Growth.</a:t>
            </a:r>
          </a:p>
        </p:txBody>
      </p:sp>
      <p:pic>
        <p:nvPicPr>
          <p:cNvPr id="2" name="Picture 1">
            <a:extLst>
              <a:ext uri="{FF2B5EF4-FFF2-40B4-BE49-F238E27FC236}">
                <a16:creationId xmlns:a16="http://schemas.microsoft.com/office/drawing/2014/main" id="{A09F8CDC-5C30-86BF-B874-EAE0FE7E4C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979" y="2057400"/>
            <a:ext cx="6764411" cy="6768547"/>
          </a:xfrm>
          <a:prstGeom prst="rect">
            <a:avLst/>
          </a:prstGeom>
        </p:spPr>
      </p:pic>
    </p:spTree>
    <p:extLst>
      <p:ext uri="{BB962C8B-B14F-4D97-AF65-F5344CB8AC3E}">
        <p14:creationId xmlns:p14="http://schemas.microsoft.com/office/powerpoint/2010/main" val="365495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BA7860-FD0C-BDED-8869-0A3394C5AA4A}"/>
              </a:ext>
            </a:extLst>
          </p:cNvPr>
          <p:cNvSpPr>
            <a:spLocks noGrp="1"/>
          </p:cNvSpPr>
          <p:nvPr>
            <p:ph type="body" sz="quarter" idx="37"/>
          </p:nvPr>
        </p:nvSpPr>
        <p:spPr/>
        <p:txBody>
          <a:bodyPr/>
          <a:lstStyle/>
          <a:p>
            <a:r>
              <a:rPr lang="en-US" dirty="0"/>
              <a:t>Patent Owners</a:t>
            </a:r>
          </a:p>
        </p:txBody>
      </p:sp>
      <p:sp>
        <p:nvSpPr>
          <p:cNvPr id="6" name="Text Placeholder 5">
            <a:extLst>
              <a:ext uri="{FF2B5EF4-FFF2-40B4-BE49-F238E27FC236}">
                <a16:creationId xmlns:a16="http://schemas.microsoft.com/office/drawing/2014/main" id="{B516DA99-93D4-CED6-2CEF-E856F928E886}"/>
              </a:ext>
            </a:extLst>
          </p:cNvPr>
          <p:cNvSpPr>
            <a:spLocks noGrp="1"/>
          </p:cNvSpPr>
          <p:nvPr>
            <p:ph type="body" sz="quarter" idx="39"/>
          </p:nvPr>
        </p:nvSpPr>
        <p:spPr>
          <a:xfrm>
            <a:off x="309561" y="1524216"/>
            <a:ext cx="6302272" cy="1070440"/>
          </a:xfrm>
        </p:spPr>
        <p:txBody>
          <a:bodyPr/>
          <a:lstStyle/>
          <a:p>
            <a:r>
              <a:rPr lang="en-US" sz="1000" dirty="0"/>
              <a:t>The data from LexisNexis </a:t>
            </a:r>
            <a:r>
              <a:rPr lang="en-US" sz="1000" dirty="0" err="1"/>
              <a:t>PatentSight</a:t>
            </a:r>
            <a:r>
              <a:rPr lang="en-US" sz="1000" dirty="0"/>
              <a:t> demonstrate that, from 2013 to 2022, Toyota is always the top 1 autonomous driving patent owners. Other large patent owners include Baidu, Ford, Honda, General Motors (GM), Hyundai, VW, LG, Bosch, and Kia. Noticeably, seven out of the ten owners are automotive manufacturers. </a:t>
            </a:r>
          </a:p>
        </p:txBody>
      </p:sp>
      <p:sp>
        <p:nvSpPr>
          <p:cNvPr id="7" name="Slide Number Placeholder 6">
            <a:extLst>
              <a:ext uri="{FF2B5EF4-FFF2-40B4-BE49-F238E27FC236}">
                <a16:creationId xmlns:a16="http://schemas.microsoft.com/office/drawing/2014/main" id="{7328F226-4CDD-9F2C-C41B-C4B0B52FC618}"/>
              </a:ext>
            </a:extLst>
          </p:cNvPr>
          <p:cNvSpPr>
            <a:spLocks noGrp="1"/>
          </p:cNvSpPr>
          <p:nvPr>
            <p:ph type="sldNum" sz="quarter" idx="4"/>
          </p:nvPr>
        </p:nvSpPr>
        <p:spPr/>
        <p:txBody>
          <a:bodyPr/>
          <a:lstStyle/>
          <a:p>
            <a:pPr>
              <a:defRPr/>
            </a:pPr>
            <a:fld id="{D88407D9-4131-444A-84CE-6553CC3611F5}" type="slidenum">
              <a:rPr lang="en-US" sz="900" smtClean="0"/>
              <a:pPr>
                <a:defRPr/>
              </a:pPr>
              <a:t>13</a:t>
            </a:fld>
            <a:endParaRPr lang="en-US" sz="900"/>
          </a:p>
        </p:txBody>
      </p:sp>
      <p:sp>
        <p:nvSpPr>
          <p:cNvPr id="13" name="TextBox 12">
            <a:extLst>
              <a:ext uri="{FF2B5EF4-FFF2-40B4-BE49-F238E27FC236}">
                <a16:creationId xmlns:a16="http://schemas.microsoft.com/office/drawing/2014/main" id="{AC48E2A5-3095-8188-A644-00C25FEF8164}"/>
              </a:ext>
            </a:extLst>
          </p:cNvPr>
          <p:cNvSpPr txBox="1"/>
          <p:nvPr/>
        </p:nvSpPr>
        <p:spPr>
          <a:xfrm>
            <a:off x="4673224" y="6159223"/>
            <a:ext cx="1978778" cy="2400657"/>
          </a:xfrm>
          <a:prstGeom prst="rect">
            <a:avLst/>
          </a:prstGeom>
          <a:noFill/>
        </p:spPr>
        <p:txBody>
          <a:bodyPr wrap="square" rtlCol="0">
            <a:spAutoFit/>
          </a:bodyPr>
          <a:lstStyle/>
          <a:p>
            <a:r>
              <a:rPr lang="en-US" sz="1000" dirty="0"/>
              <a:t>According to McKinsey analysis based on the data from 1,183 companies, since 2010, the technology of sensors and advanced driver assistance system (ADAS) components is the cluster which holds the largest number of patents, followed by telematics and intelligent traffic, semiconductor, software and mapping, connectivity and information, human-computer interface (HMI) and voice recognition, and back-end/cybersecurity. </a:t>
            </a:r>
          </a:p>
        </p:txBody>
      </p:sp>
      <p:graphicFrame>
        <p:nvGraphicFramePr>
          <p:cNvPr id="10" name="ChartObject">
            <a:extLst>
              <a:ext uri="{FF2B5EF4-FFF2-40B4-BE49-F238E27FC236}">
                <a16:creationId xmlns:a16="http://schemas.microsoft.com/office/drawing/2014/main" id="{43B55BB3-75CD-0DBD-CE5A-B14750110687}"/>
              </a:ext>
            </a:extLst>
          </p:cNvPr>
          <p:cNvGraphicFramePr/>
          <p:nvPr>
            <p:extLst>
              <p:ext uri="{D42A27DB-BD31-4B8C-83A1-F6EECF244321}">
                <p14:modId xmlns:p14="http://schemas.microsoft.com/office/powerpoint/2010/main" val="199861451"/>
              </p:ext>
            </p:extLst>
          </p:nvPr>
        </p:nvGraphicFramePr>
        <p:xfrm>
          <a:off x="162126" y="2291122"/>
          <a:ext cx="6533748" cy="3348954"/>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8CE23406-246B-FBF4-CDF1-5FF73D7A982D}"/>
              </a:ext>
            </a:extLst>
          </p:cNvPr>
          <p:cNvSpPr txBox="1"/>
          <p:nvPr/>
        </p:nvSpPr>
        <p:spPr>
          <a:xfrm>
            <a:off x="609600" y="5399806"/>
            <a:ext cx="5889172" cy="646331"/>
          </a:xfrm>
          <a:prstGeom prst="rect">
            <a:avLst/>
          </a:prstGeom>
          <a:noFill/>
        </p:spPr>
        <p:txBody>
          <a:bodyPr wrap="square" rtlCol="0">
            <a:spAutoFit/>
          </a:bodyPr>
          <a:lstStyle/>
          <a:p>
            <a:r>
              <a:rPr lang="en-US" dirty="0">
                <a:solidFill>
                  <a:schemeClr val="accent1"/>
                </a:solidFill>
              </a:rPr>
              <a:t>Largest patent owners in autonomous driving worldwide from 2013 to 2022 by the number of active patent families</a:t>
            </a:r>
          </a:p>
        </p:txBody>
      </p:sp>
      <p:graphicFrame>
        <p:nvGraphicFramePr>
          <p:cNvPr id="15" name="Chart 14">
            <a:extLst>
              <a:ext uri="{FF2B5EF4-FFF2-40B4-BE49-F238E27FC236}">
                <a16:creationId xmlns:a16="http://schemas.microsoft.com/office/drawing/2014/main" id="{203D005C-3078-D657-2860-8F5E5D719544}"/>
              </a:ext>
            </a:extLst>
          </p:cNvPr>
          <p:cNvGraphicFramePr>
            <a:graphicFrameLocks/>
          </p:cNvGraphicFramePr>
          <p:nvPr>
            <p:extLst>
              <p:ext uri="{D42A27DB-BD31-4B8C-83A1-F6EECF244321}">
                <p14:modId xmlns:p14="http://schemas.microsoft.com/office/powerpoint/2010/main" val="820851583"/>
              </p:ext>
            </p:extLst>
          </p:nvPr>
        </p:nvGraphicFramePr>
        <p:xfrm>
          <a:off x="162126" y="6159223"/>
          <a:ext cx="4594931" cy="28303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229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Policies and Regulations</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Automated vehicle (AV) technologies have been developed for several decades and achieved great advancements over the past 10 years given the breakthrough of computing, sensor, and communication technologies. AV is anticipated to tremendously improve traffic safety and mobility, yet it will also significantly impact transport energy demand and emissions.</a:t>
            </a:r>
          </a:p>
          <a:p>
            <a:pPr marL="0" indent="0">
              <a:buNone/>
            </a:pPr>
            <a:r>
              <a:rPr lang="en-US" sz="1400" dirty="0">
                <a:solidFill>
                  <a:schemeClr val="bg1"/>
                </a:solidFill>
              </a:rPr>
              <a:t>This section will give an introduction about AV development policies and regulations worldwide, including:</a:t>
            </a:r>
          </a:p>
          <a:p>
            <a:pPr marL="0" indent="0">
              <a:buNone/>
            </a:pPr>
            <a:endParaRPr lang="en-US" sz="1400" dirty="0">
              <a:solidFill>
                <a:schemeClr val="bg1"/>
              </a:solidFill>
            </a:endParaRPr>
          </a:p>
          <a:p>
            <a:pPr lvl="1"/>
            <a:r>
              <a:rPr lang="en-US" sz="1400" dirty="0">
                <a:solidFill>
                  <a:schemeClr val="bg1"/>
                </a:solidFill>
              </a:rPr>
              <a:t>United States</a:t>
            </a:r>
          </a:p>
          <a:p>
            <a:pPr lvl="1"/>
            <a:r>
              <a:rPr lang="en-US" sz="1400" dirty="0">
                <a:solidFill>
                  <a:schemeClr val="bg1"/>
                </a:solidFill>
              </a:rPr>
              <a:t>China</a:t>
            </a:r>
          </a:p>
          <a:p>
            <a:pPr lvl="1"/>
            <a:r>
              <a:rPr lang="en-US" sz="1400" dirty="0">
                <a:solidFill>
                  <a:schemeClr val="bg1"/>
                </a:solidFill>
              </a:rPr>
              <a:t>Europe </a:t>
            </a:r>
          </a:p>
          <a:p>
            <a:pPr lvl="1"/>
            <a:r>
              <a:rPr lang="en-US" sz="1400" dirty="0">
                <a:solidFill>
                  <a:schemeClr val="bg1"/>
                </a:solidFill>
              </a:rPr>
              <a:t>Japan</a:t>
            </a:r>
          </a:p>
          <a:p>
            <a:pPr lvl="1"/>
            <a:r>
              <a:rPr lang="en-US" sz="1400" dirty="0">
                <a:solidFill>
                  <a:schemeClr val="bg1"/>
                </a:solidFill>
              </a:rPr>
              <a:t>Others</a:t>
            </a:r>
          </a:p>
          <a:p>
            <a:pPr marL="342900" lvl="1" indent="0">
              <a:buNone/>
            </a:pPr>
            <a:endParaRPr lang="en-US" sz="1400" dirty="0">
              <a:solidFill>
                <a:schemeClr val="bg1"/>
              </a:solidFill>
            </a:endParaRPr>
          </a:p>
          <a:p>
            <a:pPr marL="0" indent="0">
              <a:buNone/>
            </a:pP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02929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CB9449-5948-B844-ACE4-DA07F124E6B5}"/>
              </a:ext>
            </a:extLst>
          </p:cNvPr>
          <p:cNvSpPr>
            <a:spLocks noGrp="1"/>
          </p:cNvSpPr>
          <p:nvPr>
            <p:ph type="body" sz="quarter" idx="37"/>
          </p:nvPr>
        </p:nvSpPr>
        <p:spPr>
          <a:xfrm>
            <a:off x="154781" y="729346"/>
            <a:ext cx="6548437" cy="390525"/>
          </a:xfrm>
        </p:spPr>
        <p:txBody>
          <a:bodyPr/>
          <a:lstStyle/>
          <a:p>
            <a:r>
              <a:rPr lang="en-US" dirty="0"/>
              <a:t>United States—Federal Policies</a:t>
            </a:r>
          </a:p>
        </p:txBody>
      </p:sp>
      <p:sp>
        <p:nvSpPr>
          <p:cNvPr id="7" name="Slide Number Placeholder 6">
            <a:extLst>
              <a:ext uri="{FF2B5EF4-FFF2-40B4-BE49-F238E27FC236}">
                <a16:creationId xmlns:a16="http://schemas.microsoft.com/office/drawing/2014/main" id="{75DF47AC-2B9B-D2B9-C984-0BD00766F305}"/>
              </a:ext>
            </a:extLst>
          </p:cNvPr>
          <p:cNvSpPr>
            <a:spLocks noGrp="1"/>
          </p:cNvSpPr>
          <p:nvPr>
            <p:ph type="sldNum" sz="quarter" idx="4"/>
          </p:nvPr>
        </p:nvSpPr>
        <p:spPr/>
        <p:txBody>
          <a:bodyPr/>
          <a:lstStyle/>
          <a:p>
            <a:pPr>
              <a:defRPr/>
            </a:pPr>
            <a:fld id="{D88407D9-4131-444A-84CE-6553CC3611F5}" type="slidenum">
              <a:rPr lang="en-US" sz="900" smtClean="0"/>
              <a:pPr>
                <a:defRPr/>
              </a:pPr>
              <a:t>15</a:t>
            </a:fld>
            <a:endParaRPr lang="en-US" sz="900" dirty="0"/>
          </a:p>
        </p:txBody>
      </p:sp>
      <p:graphicFrame>
        <p:nvGraphicFramePr>
          <p:cNvPr id="5" name="Content Placeholder 6">
            <a:extLst>
              <a:ext uri="{FF2B5EF4-FFF2-40B4-BE49-F238E27FC236}">
                <a16:creationId xmlns:a16="http://schemas.microsoft.com/office/drawing/2014/main" id="{58E1C891-8836-AB29-FC22-5443FCA78729}"/>
              </a:ext>
            </a:extLst>
          </p:cNvPr>
          <p:cNvGraphicFramePr>
            <a:graphicFrameLocks noGrp="1"/>
          </p:cNvGraphicFramePr>
          <p:nvPr>
            <p:ph sz="quarter" idx="22"/>
            <p:extLst>
              <p:ext uri="{D42A27DB-BD31-4B8C-83A1-F6EECF244321}">
                <p14:modId xmlns:p14="http://schemas.microsoft.com/office/powerpoint/2010/main" val="1630744237"/>
              </p:ext>
            </p:extLst>
          </p:nvPr>
        </p:nvGraphicFramePr>
        <p:xfrm>
          <a:off x="154781" y="1563178"/>
          <a:ext cx="6550819" cy="7144584"/>
        </p:xfrm>
        <a:graphic>
          <a:graphicData uri="http://schemas.openxmlformats.org/drawingml/2006/table">
            <a:tbl>
              <a:tblPr firstRow="1" bandRow="1">
                <a:tableStyleId>{5FD0F851-EC5A-4D38-B0AD-8093EC10F338}</a:tableStyleId>
              </a:tblPr>
              <a:tblGrid>
                <a:gridCol w="654172">
                  <a:extLst>
                    <a:ext uri="{9D8B030D-6E8A-4147-A177-3AD203B41FA5}">
                      <a16:colId xmlns:a16="http://schemas.microsoft.com/office/drawing/2014/main" val="1343281924"/>
                    </a:ext>
                  </a:extLst>
                </a:gridCol>
                <a:gridCol w="1934247">
                  <a:extLst>
                    <a:ext uri="{9D8B030D-6E8A-4147-A177-3AD203B41FA5}">
                      <a16:colId xmlns:a16="http://schemas.microsoft.com/office/drawing/2014/main" val="3399325765"/>
                    </a:ext>
                  </a:extLst>
                </a:gridCol>
                <a:gridCol w="2926080">
                  <a:extLst>
                    <a:ext uri="{9D8B030D-6E8A-4147-A177-3AD203B41FA5}">
                      <a16:colId xmlns:a16="http://schemas.microsoft.com/office/drawing/2014/main" val="919997272"/>
                    </a:ext>
                  </a:extLst>
                </a:gridCol>
                <a:gridCol w="1036320">
                  <a:extLst>
                    <a:ext uri="{9D8B030D-6E8A-4147-A177-3AD203B41FA5}">
                      <a16:colId xmlns:a16="http://schemas.microsoft.com/office/drawing/2014/main" val="1558943842"/>
                    </a:ext>
                  </a:extLst>
                </a:gridCol>
              </a:tblGrid>
              <a:tr h="288035">
                <a:tc>
                  <a:txBody>
                    <a:bodyPr/>
                    <a:lstStyle/>
                    <a:p>
                      <a:pPr algn="ctr"/>
                      <a:r>
                        <a:rPr lang="en-US" sz="1100" kern="1200" dirty="0">
                          <a:solidFill>
                            <a:schemeClr val="tx1">
                              <a:lumMod val="65000"/>
                              <a:lumOff val="35000"/>
                            </a:schemeClr>
                          </a:solidFill>
                        </a:rPr>
                        <a:t>Year</a:t>
                      </a:r>
                      <a:endParaRPr lang="en-US" sz="11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r>
                        <a:rPr lang="en-US" sz="1100" kern="1200" dirty="0">
                          <a:solidFill>
                            <a:schemeClr val="tx1">
                              <a:lumMod val="65000"/>
                              <a:lumOff val="35000"/>
                            </a:schemeClr>
                          </a:solidFill>
                        </a:rPr>
                        <a:t>Document </a:t>
                      </a:r>
                      <a:endParaRPr lang="en-US" sz="11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r>
                        <a:rPr lang="en-US" sz="1100" kern="1200" dirty="0">
                          <a:solidFill>
                            <a:schemeClr val="tx1">
                              <a:lumMod val="65000"/>
                              <a:lumOff val="35000"/>
                            </a:schemeClr>
                          </a:solidFill>
                        </a:rPr>
                        <a:t>Key Takeaways</a:t>
                      </a:r>
                      <a:endParaRPr lang="en-US" sz="11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r>
                        <a:rPr lang="en-US" sz="1100" kern="1200" dirty="0">
                          <a:solidFill>
                            <a:schemeClr val="tx1">
                              <a:lumMod val="65000"/>
                              <a:lumOff val="35000"/>
                            </a:schemeClr>
                          </a:solidFill>
                        </a:rPr>
                        <a:t>Department</a:t>
                      </a:r>
                      <a:endParaRPr lang="en-US" sz="1100" kern="1200" dirty="0">
                        <a:solidFill>
                          <a:schemeClr val="tx1">
                            <a:lumMod val="65000"/>
                            <a:lumOff val="35000"/>
                          </a:schemeClr>
                        </a:solidFill>
                        <a:latin typeface="Trebuchet MS" panose="020B0603020202020204" pitchFamily="34" charset="0"/>
                        <a:ea typeface="+mn-ea"/>
                        <a:cs typeface="+mn-cs"/>
                      </a:endParaRPr>
                    </a:p>
                  </a:txBody>
                  <a:tcPr anchor="ctr"/>
                </a:tc>
                <a:extLst>
                  <a:ext uri="{0D108BD9-81ED-4DB2-BD59-A6C34878D82A}">
                    <a16:rowId xmlns:a16="http://schemas.microsoft.com/office/drawing/2014/main" val="1461498324"/>
                  </a:ext>
                </a:extLst>
              </a:tr>
              <a:tr h="13106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2016</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AV 1.0: Federal Automated Vehicles Policy</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The first federal policy for AV development in the U.S.; </a:t>
                      </a:r>
                      <a:r>
                        <a:rPr lang="en-US" sz="1000" b="1" kern="1200" dirty="0">
                          <a:solidFill>
                            <a:schemeClr val="tx1">
                              <a:lumMod val="65000"/>
                              <a:lumOff val="35000"/>
                            </a:schemeClr>
                          </a:solidFill>
                        </a:rPr>
                        <a:t>Adopt the SAE six level AV classification; Provide 15-point “Safety Assessment” </a:t>
                      </a:r>
                      <a:r>
                        <a:rPr lang="en-US" altLang="zh-CN" sz="1000" b="1" kern="1200" dirty="0">
                          <a:solidFill>
                            <a:schemeClr val="tx1">
                              <a:lumMod val="65000"/>
                              <a:lumOff val="35000"/>
                            </a:schemeClr>
                          </a:solidFill>
                        </a:rPr>
                        <a:t>for </a:t>
                      </a:r>
                      <a:r>
                        <a:rPr lang="en-US" sz="1000" b="1" kern="1200" dirty="0">
                          <a:solidFill>
                            <a:schemeClr val="tx1">
                              <a:lumMod val="65000"/>
                              <a:lumOff val="35000"/>
                            </a:schemeClr>
                          </a:solidFill>
                        </a:rPr>
                        <a:t>AV pre-deployment design, development and testing; Outlines Federal and State roles in regulating AVs; propose State legislation requirements and procedure; discuss current and potential new tools for AV regulation</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r>
                        <a:rPr lang="en-US" sz="1000" kern="1200" dirty="0">
                          <a:solidFill>
                            <a:schemeClr val="tx1">
                              <a:lumMod val="65000"/>
                              <a:lumOff val="35000"/>
                            </a:schemeClr>
                          </a:solidFill>
                        </a:rPr>
                        <a:t>USDOT (NHTSA)</a:t>
                      </a:r>
                    </a:p>
                  </a:txBody>
                  <a:tcPr anchor="ctr"/>
                </a:tc>
                <a:extLst>
                  <a:ext uri="{0D108BD9-81ED-4DB2-BD59-A6C34878D82A}">
                    <a16:rowId xmlns:a16="http://schemas.microsoft.com/office/drawing/2014/main" val="3068422765"/>
                  </a:ext>
                </a:extLst>
              </a:tr>
              <a:tr h="701040">
                <a:tc row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2017</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AV 2.0: Automated Driving Systems-–A Vision for Safety 2.0</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Update AV 1.0 by prioritizing </a:t>
                      </a:r>
                      <a:r>
                        <a:rPr lang="en-US" sz="1000" b="1" kern="1200" dirty="0">
                          <a:solidFill>
                            <a:schemeClr val="tx1">
                              <a:lumMod val="65000"/>
                              <a:lumOff val="35000"/>
                            </a:schemeClr>
                          </a:solidFill>
                        </a:rPr>
                        <a:t>12 vehicle safety design elements and delineating Federal and State roles in the regulation of automated driving system (ADS) with a primary focus on Level 3+</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latin typeface="+mn-lt"/>
                          <a:ea typeface="+mn-ea"/>
                          <a:cs typeface="+mn-cs"/>
                        </a:rPr>
                        <a:t>USDOT (NHTSA)</a:t>
                      </a:r>
                    </a:p>
                  </a:txBody>
                  <a:tcPr anchor="ctr">
                    <a:noFill/>
                  </a:tcPr>
                </a:tc>
                <a:extLst>
                  <a:ext uri="{0D108BD9-81ED-4DB2-BD59-A6C34878D82A}">
                    <a16:rowId xmlns:a16="http://schemas.microsoft.com/office/drawing/2014/main" val="35686916"/>
                  </a:ext>
                </a:extLst>
              </a:tr>
              <a:tr h="377576">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American Vision for Safer Transportation through Advancement of Revolutionary technologies (AV START Act)</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Establish a framework for a federal role to ensure the safety of highly automated vehicles (HAVs)</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r>
                        <a:rPr lang="en-US" sz="1000" kern="1200" dirty="0">
                          <a:solidFill>
                            <a:schemeClr val="tx1">
                              <a:lumMod val="65000"/>
                              <a:lumOff val="35000"/>
                            </a:schemeClr>
                          </a:solidFill>
                          <a:latin typeface="+mn-lt"/>
                          <a:ea typeface="+mn-ea"/>
                          <a:cs typeface="+mn-cs"/>
                        </a:rPr>
                        <a:t>Congress</a:t>
                      </a:r>
                    </a:p>
                  </a:txBody>
                  <a:tcPr anchor="ctr">
                    <a:noFill/>
                  </a:tcPr>
                </a:tc>
                <a:extLst>
                  <a:ext uri="{0D108BD9-81ED-4DB2-BD59-A6C34878D82A}">
                    <a16:rowId xmlns:a16="http://schemas.microsoft.com/office/drawing/2014/main" val="2042136050"/>
                  </a:ext>
                </a:extLst>
              </a:tr>
              <a:tr h="120758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2018</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solidFill>
                      <a:schemeClr val="tx2">
                        <a:lumMod val="20000"/>
                        <a:lumOff val="8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AV 3.0: Preparing for the Future of Transportation</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solidFill>
                      <a:schemeClr val="tx2">
                        <a:lumMod val="20000"/>
                        <a:lumOff val="8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Outlines </a:t>
                      </a:r>
                      <a:r>
                        <a:rPr lang="en-US" sz="1000" b="1" kern="1200" dirty="0">
                          <a:solidFill>
                            <a:schemeClr val="tx1">
                              <a:lumMod val="65000"/>
                              <a:lumOff val="35000"/>
                            </a:schemeClr>
                          </a:solidFill>
                        </a:rPr>
                        <a:t>multimodal</a:t>
                      </a:r>
                      <a:r>
                        <a:rPr lang="en-US" sz="1000" kern="1200" dirty="0">
                          <a:solidFill>
                            <a:schemeClr val="tx1">
                              <a:lumMod val="65000"/>
                              <a:lumOff val="35000"/>
                            </a:schemeClr>
                          </a:solidFill>
                        </a:rPr>
                        <a:t> </a:t>
                      </a:r>
                      <a:r>
                        <a:rPr lang="en-US" sz="1000" b="1" kern="1200" dirty="0">
                          <a:solidFill>
                            <a:schemeClr val="tx1">
                              <a:lumMod val="65000"/>
                              <a:lumOff val="35000"/>
                            </a:schemeClr>
                          </a:solidFill>
                        </a:rPr>
                        <a:t>safety guidance </a:t>
                      </a:r>
                      <a:r>
                        <a:rPr lang="en-US" sz="1000" kern="1200" dirty="0">
                          <a:solidFill>
                            <a:schemeClr val="tx1">
                              <a:lumMod val="65000"/>
                              <a:lumOff val="35000"/>
                            </a:schemeClr>
                          </a:solidFill>
                        </a:rPr>
                        <a:t>that indicates how automation will be safely integrated across commercial vehicles, on-road transit, passenger vehicles, and roadways; clarifies policies and roles proposed in previous versions; identifies opportunities for </a:t>
                      </a:r>
                      <a:r>
                        <a:rPr lang="en-US" sz="1000" b="1" kern="1200" dirty="0">
                          <a:solidFill>
                            <a:schemeClr val="tx1">
                              <a:lumMod val="65000"/>
                              <a:lumOff val="35000"/>
                            </a:schemeClr>
                          </a:solidFill>
                        </a:rPr>
                        <a:t>partnership and collaboration </a:t>
                      </a:r>
                      <a:r>
                        <a:rPr lang="en-US" sz="1000" kern="1200" dirty="0">
                          <a:solidFill>
                            <a:schemeClr val="tx1">
                              <a:lumMod val="65000"/>
                              <a:lumOff val="35000"/>
                            </a:schemeClr>
                          </a:solidFill>
                        </a:rPr>
                        <a:t>among stakeholders</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solidFill>
                      <a:schemeClr val="tx2">
                        <a:lumMod val="20000"/>
                        <a:lumOff val="8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latin typeface="+mn-lt"/>
                          <a:ea typeface="+mn-ea"/>
                          <a:cs typeface="+mn-cs"/>
                        </a:rPr>
                        <a:t>USDOT (NHTSA)</a:t>
                      </a:r>
                    </a:p>
                  </a:txBody>
                  <a:tcPr anchor="ctr">
                    <a:solidFill>
                      <a:schemeClr val="tx2">
                        <a:lumMod val="20000"/>
                        <a:lumOff val="80000"/>
                      </a:schemeClr>
                    </a:solidFill>
                  </a:tcPr>
                </a:tc>
                <a:extLst>
                  <a:ext uri="{0D108BD9-81ED-4DB2-BD59-A6C34878D82A}">
                    <a16:rowId xmlns:a16="http://schemas.microsoft.com/office/drawing/2014/main" val="223507601"/>
                  </a:ext>
                </a:extLst>
              </a:tr>
              <a:tr h="145659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2020</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AV 4.0: Ensuring American Leadership in Automated Vehicle Technologies</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Establish U.S. government principles in AV development that consist of three core interests including </a:t>
                      </a:r>
                      <a:r>
                        <a:rPr lang="en-US" sz="1000" b="1" kern="1200" dirty="0">
                          <a:solidFill>
                            <a:schemeClr val="tx1">
                              <a:lumMod val="65000"/>
                              <a:lumOff val="35000"/>
                            </a:schemeClr>
                          </a:solidFill>
                        </a:rPr>
                        <a:t>protecting users and communities, promoting efficient market, facilitating coordinated efforts</a:t>
                      </a:r>
                      <a:r>
                        <a:rPr lang="en-US" sz="1000" kern="1200" dirty="0">
                          <a:solidFill>
                            <a:schemeClr val="tx1">
                              <a:lumMod val="65000"/>
                              <a:lumOff val="35000"/>
                            </a:schemeClr>
                          </a:solidFill>
                        </a:rPr>
                        <a:t>; for the first time propose that AV is </a:t>
                      </a:r>
                      <a:r>
                        <a:rPr lang="en-US" sz="1000" b="1" kern="1200" dirty="0">
                          <a:solidFill>
                            <a:schemeClr val="tx1">
                              <a:lumMod val="65000"/>
                              <a:lumOff val="35000"/>
                            </a:schemeClr>
                          </a:solidFill>
                        </a:rPr>
                        <a:t>more than safety and should improve mobility and transportation system-level effects</a:t>
                      </a:r>
                      <a:r>
                        <a:rPr lang="en-US" sz="1000" kern="1200" dirty="0">
                          <a:solidFill>
                            <a:schemeClr val="tx1">
                              <a:lumMod val="65000"/>
                              <a:lumOff val="35000"/>
                            </a:schemeClr>
                          </a:solidFill>
                        </a:rPr>
                        <a:t>; present government efforts in supporting collaboration and technology growth </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latin typeface="+mn-lt"/>
                          <a:ea typeface="+mn-ea"/>
                          <a:cs typeface="+mn-cs"/>
                        </a:rPr>
                        <a:t>USDOT (NHTSA)</a:t>
                      </a:r>
                    </a:p>
                  </a:txBody>
                  <a:tcPr anchor="ctr">
                    <a:noFill/>
                  </a:tcPr>
                </a:tc>
                <a:extLst>
                  <a:ext uri="{0D108BD9-81ED-4DB2-BD59-A6C34878D82A}">
                    <a16:rowId xmlns:a16="http://schemas.microsoft.com/office/drawing/2014/main" val="1296047337"/>
                  </a:ext>
                </a:extLst>
              </a:tr>
              <a:tr h="46736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SELF DRIVE Act (first proposed in 2017 and revised in 2020)</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Attempt at enacting legislation regulating HAV safety, cybersecurity, or data privacy</a:t>
                      </a:r>
                      <a:endParaRPr lang="en-US" sz="1000" kern="1200" dirty="0">
                        <a:solidFill>
                          <a:schemeClr val="tx1">
                            <a:lumMod val="65000"/>
                            <a:lumOff val="35000"/>
                          </a:schemeClr>
                        </a:solidFill>
                        <a:latin typeface="Trebuchet MS" panose="020B0603020202020204" pitchFamily="34" charset="0"/>
                        <a:ea typeface="+mn-ea"/>
                        <a:cs typeface="+mn-cs"/>
                      </a:endParaRPr>
                    </a:p>
                  </a:txBody>
                  <a:tcPr anchor="ctr"/>
                </a:tc>
                <a:tc>
                  <a:txBody>
                    <a:bodyPr/>
                    <a:lstStyle/>
                    <a:p>
                      <a:pPr marL="0" algn="l" defTabSz="685800" rtl="0" eaLnBrk="1" latinLnBrk="0" hangingPunct="1"/>
                      <a:r>
                        <a:rPr lang="en-US" sz="1000" kern="1200" dirty="0">
                          <a:solidFill>
                            <a:schemeClr val="tx1">
                              <a:lumMod val="65000"/>
                              <a:lumOff val="35000"/>
                            </a:schemeClr>
                          </a:solidFill>
                          <a:latin typeface="+mn-lt"/>
                          <a:ea typeface="+mn-ea"/>
                          <a:cs typeface="+mn-cs"/>
                        </a:rPr>
                        <a:t>Congress</a:t>
                      </a:r>
                    </a:p>
                  </a:txBody>
                  <a:tcPr anchor="ctr"/>
                </a:tc>
                <a:extLst>
                  <a:ext uri="{0D108BD9-81ED-4DB2-BD59-A6C34878D82A}">
                    <a16:rowId xmlns:a16="http://schemas.microsoft.com/office/drawing/2014/main" val="2926469912"/>
                  </a:ext>
                </a:extLst>
              </a:tr>
              <a:tr h="962297">
                <a:tc>
                  <a:txBody>
                    <a:bodyPr/>
                    <a:lstStyle/>
                    <a:p>
                      <a:r>
                        <a:rPr lang="en-US" sz="1000" kern="1200">
                          <a:solidFill>
                            <a:schemeClr val="tx1">
                              <a:lumMod val="65000"/>
                              <a:lumOff val="35000"/>
                            </a:schemeClr>
                          </a:solidFill>
                        </a:rPr>
                        <a:t>2021</a:t>
                      </a:r>
                      <a:endParaRPr lang="en-US"/>
                    </a:p>
                  </a:txBody>
                  <a:tcPr anchor="ctr"/>
                </a:tc>
                <a:tc>
                  <a:txBody>
                    <a:bodyPr/>
                    <a:lstStyle/>
                    <a:p>
                      <a:r>
                        <a:rPr lang="en-US" sz="1000" kern="1200">
                          <a:solidFill>
                            <a:schemeClr val="tx1">
                              <a:lumMod val="65000"/>
                              <a:lumOff val="35000"/>
                            </a:schemeClr>
                          </a:solidFill>
                        </a:rPr>
                        <a:t>Automated Vehicles Comprehensive Plan</a:t>
                      </a:r>
                      <a:endParaRPr lang="en-US"/>
                    </a:p>
                  </a:txBody>
                  <a:tcPr anchor="ctr"/>
                </a:tc>
                <a:tc>
                  <a:txBody>
                    <a:bodyPr/>
                    <a:lstStyle/>
                    <a:p>
                      <a:r>
                        <a:rPr lang="en-US" sz="1000" kern="1200" dirty="0">
                          <a:solidFill>
                            <a:schemeClr val="tx1">
                              <a:lumMod val="65000"/>
                              <a:lumOff val="35000"/>
                            </a:schemeClr>
                          </a:solidFill>
                        </a:rPr>
                        <a:t>Defines three goals for achieving the principles proposed in AV 4.0, including </a:t>
                      </a:r>
                      <a:r>
                        <a:rPr lang="en-US" sz="1000" b="1" kern="1200" dirty="0">
                          <a:solidFill>
                            <a:schemeClr val="tx1">
                              <a:lumMod val="65000"/>
                              <a:lumOff val="35000"/>
                            </a:schemeClr>
                          </a:solidFill>
                        </a:rPr>
                        <a:t>promoting collaboration and transparency, modernizing regulatory environment, and preparing future transportation system; </a:t>
                      </a:r>
                      <a:r>
                        <a:rPr lang="en-US" sz="1000" b="0" kern="1200" dirty="0">
                          <a:solidFill>
                            <a:schemeClr val="tx1">
                              <a:lumMod val="65000"/>
                              <a:lumOff val="35000"/>
                            </a:schemeClr>
                          </a:solidFill>
                        </a:rPr>
                        <a:t>identifies actions being taken to meet those goals</a:t>
                      </a:r>
                      <a:endParaRPr lang="en-US" dirty="0"/>
                    </a:p>
                  </a:txBody>
                  <a:tcPr anchor="ctr">
                    <a:solidFill>
                      <a:schemeClr val="tx2">
                        <a:lumMod val="20000"/>
                        <a:lumOff val="8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tx1">
                              <a:lumMod val="65000"/>
                              <a:lumOff val="35000"/>
                            </a:schemeClr>
                          </a:solidFill>
                        </a:rPr>
                        <a:t>USDOT (NHTSA)</a:t>
                      </a:r>
                    </a:p>
                    <a:p>
                      <a:endParaRPr lang="en-US" sz="1000" kern="1200" dirty="0">
                        <a:solidFill>
                          <a:schemeClr val="tx1">
                            <a:lumMod val="65000"/>
                            <a:lumOff val="35000"/>
                          </a:schemeClr>
                        </a:solidFill>
                      </a:endParaRPr>
                    </a:p>
                  </a:txBody>
                  <a:tcPr anchor="ctr">
                    <a:solidFill>
                      <a:schemeClr val="tx2">
                        <a:lumMod val="20000"/>
                        <a:lumOff val="80000"/>
                      </a:schemeClr>
                    </a:solidFill>
                  </a:tcPr>
                </a:tc>
                <a:extLst>
                  <a:ext uri="{0D108BD9-81ED-4DB2-BD59-A6C34878D82A}">
                    <a16:rowId xmlns:a16="http://schemas.microsoft.com/office/drawing/2014/main" val="2749473442"/>
                  </a:ext>
                </a:extLst>
              </a:tr>
            </a:tbl>
          </a:graphicData>
        </a:graphic>
      </p:graphicFrame>
    </p:spTree>
    <p:extLst>
      <p:ext uri="{BB962C8B-B14F-4D97-AF65-F5344CB8AC3E}">
        <p14:creationId xmlns:p14="http://schemas.microsoft.com/office/powerpoint/2010/main" val="132034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865CB6-C611-2849-5319-234AB0823D52}"/>
              </a:ext>
            </a:extLst>
          </p:cNvPr>
          <p:cNvSpPr>
            <a:spLocks noGrp="1"/>
          </p:cNvSpPr>
          <p:nvPr>
            <p:ph type="body" sz="quarter" idx="37"/>
          </p:nvPr>
        </p:nvSpPr>
        <p:spPr>
          <a:xfrm>
            <a:off x="309562" y="716094"/>
            <a:ext cx="6189711" cy="390525"/>
          </a:xfrm>
        </p:spPr>
        <p:txBody>
          <a:bodyPr/>
          <a:lstStyle/>
          <a:p>
            <a:r>
              <a:rPr lang="en-US" dirty="0"/>
              <a:t>United States—States Legislation</a:t>
            </a:r>
          </a:p>
          <a:p>
            <a:endParaRPr lang="en-US" dirty="0"/>
          </a:p>
        </p:txBody>
      </p:sp>
      <p:sp>
        <p:nvSpPr>
          <p:cNvPr id="7" name="Slide Number Placeholder 6">
            <a:extLst>
              <a:ext uri="{FF2B5EF4-FFF2-40B4-BE49-F238E27FC236}">
                <a16:creationId xmlns:a16="http://schemas.microsoft.com/office/drawing/2014/main" id="{666DB46E-4828-CDDE-FA2E-DBB7580D298E}"/>
              </a:ext>
            </a:extLst>
          </p:cNvPr>
          <p:cNvSpPr>
            <a:spLocks noGrp="1"/>
          </p:cNvSpPr>
          <p:nvPr>
            <p:ph type="sldNum" sz="quarter" idx="4"/>
          </p:nvPr>
        </p:nvSpPr>
        <p:spPr/>
        <p:txBody>
          <a:bodyPr/>
          <a:lstStyle/>
          <a:p>
            <a:pPr>
              <a:defRPr/>
            </a:pPr>
            <a:fld id="{D88407D9-4131-444A-84CE-6553CC3611F5}" type="slidenum">
              <a:rPr lang="en-US" sz="900" smtClean="0"/>
              <a:pPr>
                <a:defRPr/>
              </a:pPr>
              <a:t>16</a:t>
            </a:fld>
            <a:endParaRPr lang="en-US" sz="900" dirty="0"/>
          </a:p>
        </p:txBody>
      </p:sp>
      <p:sp>
        <p:nvSpPr>
          <p:cNvPr id="8" name="Text Placeholder 5">
            <a:extLst>
              <a:ext uri="{FF2B5EF4-FFF2-40B4-BE49-F238E27FC236}">
                <a16:creationId xmlns:a16="http://schemas.microsoft.com/office/drawing/2014/main" id="{B3225019-963F-25F4-3516-3B87686A647E}"/>
              </a:ext>
            </a:extLst>
          </p:cNvPr>
          <p:cNvSpPr txBox="1">
            <a:spLocks/>
          </p:cNvSpPr>
          <p:nvPr/>
        </p:nvSpPr>
        <p:spPr>
          <a:xfrm>
            <a:off x="154781" y="1670285"/>
            <a:ext cx="6548438" cy="1244198"/>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tx1"/>
                </a:solidFill>
              </a:rPr>
              <a:t>In 2011, Nevada became the first state that allowed testing AVs on public roads and generated the first license for AVs in the United States. Florida became the second state, followed by California. According to the statistics of the National Conference of State Legislatures (NCSL), a</a:t>
            </a:r>
            <a:r>
              <a:rPr lang="en-US" altLang="zh-CN" dirty="0">
                <a:solidFill>
                  <a:schemeClr val="tx1"/>
                </a:solidFill>
              </a:rPr>
              <a:t>s of 2024, 39</a:t>
            </a:r>
            <a:r>
              <a:rPr lang="zh-CN" altLang="en-US" dirty="0">
                <a:solidFill>
                  <a:schemeClr val="tx1"/>
                </a:solidFill>
              </a:rPr>
              <a:t> </a:t>
            </a:r>
            <a:r>
              <a:rPr lang="en-US" altLang="zh-CN" dirty="0">
                <a:solidFill>
                  <a:schemeClr val="tx1"/>
                </a:solidFill>
              </a:rPr>
              <a:t>U.S. along with D.C. have enacted legislation for autonomous vehicles operation or testing, 6 of which enabled both legislation and executive orders. 5 states enacted executive orders only and the rest of 6 states are working on legislation. Alaska, Montana, Wyoming,</a:t>
            </a:r>
            <a:r>
              <a:rPr lang="zh-CN" altLang="en-US" dirty="0">
                <a:solidFill>
                  <a:schemeClr val="tx1"/>
                </a:solidFill>
              </a:rPr>
              <a:t> </a:t>
            </a:r>
            <a:r>
              <a:rPr lang="en-US" altLang="zh-CN" dirty="0">
                <a:solidFill>
                  <a:schemeClr val="tx1"/>
                </a:solidFill>
              </a:rPr>
              <a:t>Missouri, New Jersey, and Rhode Island are lagging behind on AV’s legislation. </a:t>
            </a:r>
            <a:endParaRPr lang="en-US" b="0" i="0" u="none" strike="noStrike" dirty="0">
              <a:solidFill>
                <a:srgbClr val="333333"/>
              </a:solidFill>
              <a:effectLst/>
              <a:latin typeface="STHeiti" panose="02010600040101010101" pitchFamily="2" charset="-122"/>
              <a:ea typeface="STHeiti" panose="02010600040101010101" pitchFamily="2" charset="-122"/>
            </a:endParaRPr>
          </a:p>
        </p:txBody>
      </p:sp>
      <p:sp>
        <p:nvSpPr>
          <p:cNvPr id="10" name="TextBox 9">
            <a:extLst>
              <a:ext uri="{FF2B5EF4-FFF2-40B4-BE49-F238E27FC236}">
                <a16:creationId xmlns:a16="http://schemas.microsoft.com/office/drawing/2014/main" id="{38197CFD-2EF7-5BBD-85A1-389B57C60F8C}"/>
              </a:ext>
            </a:extLst>
          </p:cNvPr>
          <p:cNvSpPr txBox="1"/>
          <p:nvPr/>
        </p:nvSpPr>
        <p:spPr>
          <a:xfrm>
            <a:off x="1075267" y="3063515"/>
            <a:ext cx="4707466" cy="646331"/>
          </a:xfrm>
          <a:prstGeom prst="rect">
            <a:avLst/>
          </a:prstGeom>
          <a:noFill/>
        </p:spPr>
        <p:txBody>
          <a:bodyPr wrap="square" rtlCol="0">
            <a:spAutoFit/>
          </a:bodyPr>
          <a:lstStyle/>
          <a:p>
            <a:pPr algn="ctr"/>
            <a:r>
              <a:rPr lang="en-US" dirty="0"/>
              <a:t>States with Automated Vehicles Enacted Legislation and Executive Orders</a:t>
            </a:r>
          </a:p>
        </p:txBody>
      </p:sp>
      <p:pic>
        <p:nvPicPr>
          <p:cNvPr id="9" name="Picture 8">
            <a:extLst>
              <a:ext uri="{FF2B5EF4-FFF2-40B4-BE49-F238E27FC236}">
                <a16:creationId xmlns:a16="http://schemas.microsoft.com/office/drawing/2014/main" id="{50807537-E2D5-166C-56ED-2F30F1A23D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583" y="3882099"/>
            <a:ext cx="6858000" cy="4771596"/>
          </a:xfrm>
          <a:prstGeom prst="rect">
            <a:avLst/>
          </a:prstGeom>
        </p:spPr>
      </p:pic>
    </p:spTree>
    <p:extLst>
      <p:ext uri="{BB962C8B-B14F-4D97-AF65-F5344CB8AC3E}">
        <p14:creationId xmlns:p14="http://schemas.microsoft.com/office/powerpoint/2010/main" val="163231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D974A4-CCA5-B984-B3A7-962C169D8552}"/>
              </a:ext>
            </a:extLst>
          </p:cNvPr>
          <p:cNvSpPr>
            <a:spLocks noGrp="1"/>
          </p:cNvSpPr>
          <p:nvPr>
            <p:ph type="body" sz="quarter" idx="37"/>
          </p:nvPr>
        </p:nvSpPr>
        <p:spPr>
          <a:xfrm>
            <a:off x="65314" y="719818"/>
            <a:ext cx="6798809" cy="390525"/>
          </a:xfrm>
        </p:spPr>
        <p:txBody>
          <a:bodyPr/>
          <a:lstStyle/>
          <a:p>
            <a:r>
              <a:rPr lang="en-US" dirty="0"/>
              <a:t>United States—State Legislation for Deployment/Testing</a:t>
            </a:r>
          </a:p>
        </p:txBody>
      </p:sp>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17</a:t>
            </a:fld>
            <a:endParaRPr lang="en-US" sz="900" dirty="0"/>
          </a:p>
        </p:txBody>
      </p:sp>
      <p:sp>
        <p:nvSpPr>
          <p:cNvPr id="3" name="Text Placeholder 5">
            <a:extLst>
              <a:ext uri="{FF2B5EF4-FFF2-40B4-BE49-F238E27FC236}">
                <a16:creationId xmlns:a16="http://schemas.microsoft.com/office/drawing/2014/main" id="{E6CC0392-76F5-65F7-6064-47EF4E0F70D5}"/>
              </a:ext>
            </a:extLst>
          </p:cNvPr>
          <p:cNvSpPr txBox="1">
            <a:spLocks/>
          </p:cNvSpPr>
          <p:nvPr/>
        </p:nvSpPr>
        <p:spPr>
          <a:xfrm>
            <a:off x="154781" y="1670285"/>
            <a:ext cx="6548438" cy="1244198"/>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tx1"/>
                </a:solidFill>
              </a:rPr>
              <a:t>A total of 20 states (purple), to date, have legally allowed the deployment of any automated vehicles on public roads. Three states (blue) allow commercial vehicles only deployed. The state of Michigan enacts the testing of all types of automated vehicles and permits the deployment of on-demand AVs. 15 states along with D.C. enact the testing of all AVs, while South Carolina allows commercial vehicles testing only. Other states such as Indiana, Kentucky and Alaska either are working on legislation or have not started yet.  </a:t>
            </a:r>
            <a:endParaRPr lang="en-US" dirty="0"/>
          </a:p>
        </p:txBody>
      </p:sp>
      <p:pic>
        <p:nvPicPr>
          <p:cNvPr id="11" name="Picture 10">
            <a:extLst>
              <a:ext uri="{FF2B5EF4-FFF2-40B4-BE49-F238E27FC236}">
                <a16:creationId xmlns:a16="http://schemas.microsoft.com/office/drawing/2014/main" id="{4E24B1B2-069F-C8D5-FCB1-7F0DDA0A406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314" y="3052402"/>
            <a:ext cx="6548438" cy="4976360"/>
          </a:xfrm>
          <a:prstGeom prst="rect">
            <a:avLst/>
          </a:prstGeom>
        </p:spPr>
      </p:pic>
    </p:spTree>
    <p:extLst>
      <p:ext uri="{BB962C8B-B14F-4D97-AF65-F5344CB8AC3E}">
        <p14:creationId xmlns:p14="http://schemas.microsoft.com/office/powerpoint/2010/main" val="447798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D974A4-CCA5-B984-B3A7-962C169D8552}"/>
              </a:ext>
            </a:extLst>
          </p:cNvPr>
          <p:cNvSpPr>
            <a:spLocks noGrp="1"/>
          </p:cNvSpPr>
          <p:nvPr>
            <p:ph type="body" sz="quarter" idx="37"/>
          </p:nvPr>
        </p:nvSpPr>
        <p:spPr>
          <a:xfrm>
            <a:off x="309563" y="716094"/>
            <a:ext cx="6189208" cy="390525"/>
          </a:xfrm>
        </p:spPr>
        <p:txBody>
          <a:bodyPr/>
          <a:lstStyle/>
          <a:p>
            <a:r>
              <a:rPr lang="en-US" dirty="0"/>
              <a:t>United States— State Legislation for the Request of Human Operators</a:t>
            </a:r>
          </a:p>
        </p:txBody>
      </p:sp>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18</a:t>
            </a:fld>
            <a:endParaRPr lang="en-US" sz="900" dirty="0"/>
          </a:p>
        </p:txBody>
      </p:sp>
      <p:sp>
        <p:nvSpPr>
          <p:cNvPr id="2" name="Text Placeholder 5">
            <a:extLst>
              <a:ext uri="{FF2B5EF4-FFF2-40B4-BE49-F238E27FC236}">
                <a16:creationId xmlns:a16="http://schemas.microsoft.com/office/drawing/2014/main" id="{55FABD6B-9ABD-19F1-AC53-CA87C7326D75}"/>
              </a:ext>
            </a:extLst>
          </p:cNvPr>
          <p:cNvSpPr txBox="1">
            <a:spLocks/>
          </p:cNvSpPr>
          <p:nvPr/>
        </p:nvSpPr>
        <p:spPr>
          <a:xfrm>
            <a:off x="154781" y="1670285"/>
            <a:ext cx="6548438" cy="1244198"/>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tx1"/>
                </a:solidFill>
              </a:rPr>
              <a:t>Around half of the states (including D.C.) either do not require the presence of a human operator or have not legally indicated whether an operator is required or not. The other half </a:t>
            </a:r>
            <a:r>
              <a:rPr lang="en-US" altLang="zh-CN" dirty="0">
                <a:solidFill>
                  <a:schemeClr val="tx1"/>
                </a:solidFill>
              </a:rPr>
              <a:t>proposed legal requirements for the presence of a human operator, yet largely depending on level of automation, whether carrying human occupants, length of service, type of vehicles (commercial vehicles require a human operator but work zone vehicles do not), testing or deployment. Among those, nine states enact a mandate that a human operator must be present in all automated vehicles, no matter whether testing or deployment. </a:t>
            </a:r>
            <a:endParaRPr lang="en-US" dirty="0"/>
          </a:p>
        </p:txBody>
      </p:sp>
      <p:pic>
        <p:nvPicPr>
          <p:cNvPr id="11" name="Picture 10">
            <a:extLst>
              <a:ext uri="{FF2B5EF4-FFF2-40B4-BE49-F238E27FC236}">
                <a16:creationId xmlns:a16="http://schemas.microsoft.com/office/drawing/2014/main" id="{8D91BCAE-0B41-764B-82E8-8977ECBFCE8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44308" y="3003655"/>
            <a:ext cx="6369383" cy="4997345"/>
          </a:xfrm>
          <a:prstGeom prst="rect">
            <a:avLst/>
          </a:prstGeom>
        </p:spPr>
      </p:pic>
    </p:spTree>
    <p:extLst>
      <p:ext uri="{BB962C8B-B14F-4D97-AF65-F5344CB8AC3E}">
        <p14:creationId xmlns:p14="http://schemas.microsoft.com/office/powerpoint/2010/main" val="212187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19</a:t>
            </a:fld>
            <a:endParaRPr lang="en-US" sz="900" dirty="0"/>
          </a:p>
        </p:txBody>
      </p:sp>
      <p:sp>
        <p:nvSpPr>
          <p:cNvPr id="3" name="Text Placeholder 5">
            <a:extLst>
              <a:ext uri="{FF2B5EF4-FFF2-40B4-BE49-F238E27FC236}">
                <a16:creationId xmlns:a16="http://schemas.microsoft.com/office/drawing/2014/main" id="{74419482-073F-D2A9-2CAE-DDE4DACC460F}"/>
              </a:ext>
            </a:extLst>
          </p:cNvPr>
          <p:cNvSpPr txBox="1">
            <a:spLocks/>
          </p:cNvSpPr>
          <p:nvPr/>
        </p:nvSpPr>
        <p:spPr>
          <a:xfrm>
            <a:off x="154781" y="1670285"/>
            <a:ext cx="6548438" cy="1244198"/>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tx1"/>
                </a:solidFill>
              </a:rPr>
              <a:t>With regard to driver license, almost one-third of the states either do not require driver license for automated vehicles or have not addressed the requirement. Among those where driver license is required, half of them are conditional upon level of automation, the presence of a human operator, testing or deployment, type of vehicles (highly automated work zone vehicles do not require operator to have a driver license); the other half (including D.C.) , however, require all operators of any automated vehicles to hold a driver license. </a:t>
            </a:r>
            <a:endParaRPr lang="en-US" dirty="0"/>
          </a:p>
        </p:txBody>
      </p:sp>
      <p:sp>
        <p:nvSpPr>
          <p:cNvPr id="5" name="TextBox 4">
            <a:extLst>
              <a:ext uri="{FF2B5EF4-FFF2-40B4-BE49-F238E27FC236}">
                <a16:creationId xmlns:a16="http://schemas.microsoft.com/office/drawing/2014/main" id="{E523544E-B797-4F02-691C-88708072832A}"/>
              </a:ext>
            </a:extLst>
          </p:cNvPr>
          <p:cNvSpPr txBox="1"/>
          <p:nvPr/>
        </p:nvSpPr>
        <p:spPr>
          <a:xfrm>
            <a:off x="8979408" y="6759158"/>
            <a:ext cx="184731" cy="369332"/>
          </a:xfrm>
          <a:prstGeom prst="rect">
            <a:avLst/>
          </a:prstGeom>
          <a:noFill/>
        </p:spPr>
        <p:txBody>
          <a:bodyPr wrap="none" rtlCol="0">
            <a:spAutoFit/>
          </a:bodyPr>
          <a:lstStyle/>
          <a:p>
            <a:endParaRPr lang="en-US" dirty="0"/>
          </a:p>
        </p:txBody>
      </p:sp>
      <p:sp>
        <p:nvSpPr>
          <p:cNvPr id="12" name="Text Placeholder 3">
            <a:extLst>
              <a:ext uri="{FF2B5EF4-FFF2-40B4-BE49-F238E27FC236}">
                <a16:creationId xmlns:a16="http://schemas.microsoft.com/office/drawing/2014/main" id="{F021FF38-0B3D-4D28-276D-7BA9682A2CD0}"/>
              </a:ext>
            </a:extLst>
          </p:cNvPr>
          <p:cNvSpPr txBox="1">
            <a:spLocks/>
          </p:cNvSpPr>
          <p:nvPr/>
        </p:nvSpPr>
        <p:spPr>
          <a:xfrm>
            <a:off x="309563" y="716094"/>
            <a:ext cx="618920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United States— State Legislation for Driver License</a:t>
            </a:r>
          </a:p>
        </p:txBody>
      </p:sp>
      <p:pic>
        <p:nvPicPr>
          <p:cNvPr id="17" name="Picture 16">
            <a:extLst>
              <a:ext uri="{FF2B5EF4-FFF2-40B4-BE49-F238E27FC236}">
                <a16:creationId xmlns:a16="http://schemas.microsoft.com/office/drawing/2014/main" id="{CAA2681F-DC63-023A-6B76-BFB8152655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91886" y="3131789"/>
            <a:ext cx="6106885" cy="4963885"/>
          </a:xfrm>
          <a:prstGeom prst="rect">
            <a:avLst/>
          </a:prstGeom>
        </p:spPr>
      </p:pic>
    </p:spTree>
    <p:extLst>
      <p:ext uri="{BB962C8B-B14F-4D97-AF65-F5344CB8AC3E}">
        <p14:creationId xmlns:p14="http://schemas.microsoft.com/office/powerpoint/2010/main" val="129519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C84D67-E9CA-4210-8BEB-8F02B230CD44}"/>
              </a:ext>
            </a:extLst>
          </p:cNvPr>
          <p:cNvSpPr>
            <a:spLocks noGrp="1"/>
          </p:cNvSpPr>
          <p:nvPr>
            <p:ph sz="quarter" idx="22"/>
          </p:nvPr>
        </p:nvSpPr>
        <p:spPr/>
        <p:txBody>
          <a:bodyPr/>
          <a:lstStyle/>
          <a:p>
            <a:pPr marL="0" marR="0" lvl="0" indent="0" algn="l" defTabSz="685766" rtl="0" eaLnBrk="1" fontAlgn="auto" latinLnBrk="0" hangingPunct="1">
              <a:lnSpc>
                <a:spcPct val="90000"/>
              </a:lnSpc>
              <a:spcBef>
                <a:spcPts val="0"/>
              </a:spcBef>
              <a:spcAft>
                <a:spcPts val="0"/>
              </a:spcAft>
              <a:buClr>
                <a:srgbClr val="70AD47"/>
              </a:buClr>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Authors:</a:t>
            </a:r>
          </a:p>
          <a:p>
            <a:pPr lvl="0" defTabSz="685766">
              <a:lnSpc>
                <a:spcPct val="150000"/>
              </a:lnSpc>
              <a:spcBef>
                <a:spcPts val="0"/>
              </a:spcBef>
              <a:buClr>
                <a:srgbClr val="70AD47"/>
              </a:buClr>
              <a:defRPr/>
            </a:pPr>
            <a:r>
              <a:rPr kumimoji="0" lang="en-US" sz="1600" b="0" i="0" u="none" strike="noStrike" kern="1200" cap="none" spc="0" normalizeH="0" noProof="0" dirty="0">
                <a:ln>
                  <a:noFill/>
                </a:ln>
                <a:solidFill>
                  <a:prstClr val="black"/>
                </a:solidFill>
                <a:effectLst/>
                <a:uLnTx/>
                <a:uFillTx/>
                <a:latin typeface="Calibri" panose="020F0502020204030204"/>
                <a:ea typeface="+mn-ea"/>
                <a:cs typeface="+mn-cs"/>
              </a:rPr>
              <a:t>Jinghui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Wang, </a:t>
            </a:r>
            <a:r>
              <a:rPr lang="en-US" sz="1600" dirty="0">
                <a:solidFill>
                  <a:prstClr val="black"/>
                </a:solidFill>
                <a:latin typeface="Calibri" panose="020F0502020204030204"/>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He</a:t>
            </a:r>
            <a:endParaRPr kumimoji="0" lang="en-US" sz="1600" b="0" i="0" u="none" strike="noStrike" kern="1200" cap="none" spc="0" normalizeH="0" noProof="0" dirty="0">
              <a:ln>
                <a:noFill/>
              </a:ln>
              <a:solidFill>
                <a:prstClr val="black"/>
              </a:solidFill>
              <a:effectLst/>
              <a:uLnTx/>
              <a:uFillTx/>
              <a:latin typeface="Calibri" panose="020F0502020204030204"/>
              <a:ea typeface="+mn-ea"/>
              <a:cs typeface="+mn-cs"/>
            </a:endParaRPr>
          </a:p>
          <a:p>
            <a:pPr defTabSz="685766">
              <a:lnSpc>
                <a:spcPct val="150000"/>
              </a:lnSpc>
              <a:spcBef>
                <a:spcPts val="0"/>
              </a:spcBef>
              <a:buClr>
                <a:srgbClr val="70AD47"/>
              </a:buClr>
              <a:defRPr/>
            </a:pPr>
            <a:r>
              <a:rPr kumimoji="0" lang="en-US" altLang="zh-CN" sz="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Strategic Transport Analysis Team – Detroit</a:t>
            </a:r>
          </a:p>
          <a:p>
            <a:pPr defTabSz="685766">
              <a:lnSpc>
                <a:spcPct val="150000"/>
              </a:lnSpc>
              <a:spcBef>
                <a:spcPts val="0"/>
              </a:spcBef>
              <a:buClr>
                <a:srgbClr val="70AD47"/>
              </a:buClr>
              <a:defRPr/>
            </a:pPr>
            <a:r>
              <a:rPr lang="en-US" altLang="zh-CN" sz="800" dirty="0">
                <a:solidFill>
                  <a:prstClr val="black"/>
                </a:solidFill>
                <a:latin typeface="Calibri" panose="020F0502020204030204"/>
                <a:ea typeface="等线" panose="02010600030101010101" pitchFamily="2" charset="-122"/>
              </a:rPr>
              <a:t>Aramco Research Center</a:t>
            </a:r>
          </a:p>
          <a:p>
            <a:pPr defTabSz="685766">
              <a:lnSpc>
                <a:spcPct val="150000"/>
              </a:lnSpc>
              <a:spcBef>
                <a:spcPts val="0"/>
              </a:spcBef>
              <a:buClr>
                <a:srgbClr val="70AD47"/>
              </a:buClr>
              <a:defRPr/>
            </a:pPr>
            <a:r>
              <a:rPr kumimoji="0" lang="en-US" altLang="zh-CN" sz="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46535 Peary Ct., Novi, MI 48377</a:t>
            </a:r>
            <a:br>
              <a:rPr kumimoji="0" lang="en-US" altLang="zh-CN" sz="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br>
            <a:endParaRPr lang="en-US" altLang="zh-CN" sz="800" dirty="0">
              <a:solidFill>
                <a:prstClr val="black"/>
              </a:solidFill>
              <a:latin typeface="Calibri" panose="020F0502020204030204"/>
            </a:endParaRPr>
          </a:p>
        </p:txBody>
      </p:sp>
      <p:sp>
        <p:nvSpPr>
          <p:cNvPr id="7" name="Text Placeholder 6">
            <a:extLst>
              <a:ext uri="{FF2B5EF4-FFF2-40B4-BE49-F238E27FC236}">
                <a16:creationId xmlns:a16="http://schemas.microsoft.com/office/drawing/2014/main" id="{60F07156-2499-4706-B293-70D44ACAA9ED}"/>
              </a:ext>
            </a:extLst>
          </p:cNvPr>
          <p:cNvSpPr>
            <a:spLocks noGrp="1"/>
          </p:cNvSpPr>
          <p:nvPr>
            <p:ph type="body" sz="quarter" idx="37"/>
          </p:nvPr>
        </p:nvSpPr>
        <p:spPr>
          <a:xfrm>
            <a:off x="309562" y="559120"/>
            <a:ext cx="6302271" cy="910803"/>
          </a:xfrm>
        </p:spPr>
        <p:txBody>
          <a:bodyPr/>
          <a:lstStyle/>
          <a:p>
            <a:pPr>
              <a:buNone/>
            </a:pPr>
            <a:r>
              <a:rPr lang="en-US" dirty="0"/>
              <a:t>Automated Driving: A Global Outlook</a:t>
            </a:r>
          </a:p>
        </p:txBody>
      </p:sp>
      <p:sp>
        <p:nvSpPr>
          <p:cNvPr id="8" name="Text Placeholder 7">
            <a:extLst>
              <a:ext uri="{FF2B5EF4-FFF2-40B4-BE49-F238E27FC236}">
                <a16:creationId xmlns:a16="http://schemas.microsoft.com/office/drawing/2014/main" id="{40127740-9509-4E50-9F4C-7104CE00BE04}"/>
              </a:ext>
            </a:extLst>
          </p:cNvPr>
          <p:cNvSpPr>
            <a:spLocks noGrp="1"/>
          </p:cNvSpPr>
          <p:nvPr>
            <p:ph type="body" sz="quarter" idx="38"/>
          </p:nvPr>
        </p:nvSpPr>
        <p:spPr>
          <a:xfrm>
            <a:off x="309563" y="67430"/>
            <a:ext cx="5353050" cy="390525"/>
          </a:xfrm>
        </p:spPr>
        <p:txBody>
          <a:bodyPr/>
          <a:lstStyle/>
          <a:p>
            <a:pPr>
              <a:buNone/>
            </a:pPr>
            <a:r>
              <a:rPr lang="en-US" dirty="0"/>
              <a:t>Saudi Aramco Technology Outlook Series</a:t>
            </a:r>
          </a:p>
        </p:txBody>
      </p:sp>
      <p:sp>
        <p:nvSpPr>
          <p:cNvPr id="3" name="Text Placeholder 2">
            <a:extLst>
              <a:ext uri="{FF2B5EF4-FFF2-40B4-BE49-F238E27FC236}">
                <a16:creationId xmlns:a16="http://schemas.microsoft.com/office/drawing/2014/main" id="{EA3B5DBE-24E2-CFBE-2515-50A8A6B0FB3F}"/>
              </a:ext>
            </a:extLst>
          </p:cNvPr>
          <p:cNvSpPr>
            <a:spLocks noGrp="1"/>
          </p:cNvSpPr>
          <p:nvPr>
            <p:ph type="body" sz="quarter" idx="39"/>
          </p:nvPr>
        </p:nvSpPr>
        <p:spPr/>
        <p:txBody>
          <a:bodyPr/>
          <a:lstStyle/>
          <a:p>
            <a:r>
              <a:rPr lang="en-US" b="1" dirty="0"/>
              <a:t>Acknowledgement</a:t>
            </a:r>
            <a:r>
              <a:rPr lang="en-US" dirty="0"/>
              <a:t> </a:t>
            </a:r>
          </a:p>
        </p:txBody>
      </p:sp>
    </p:spTree>
    <p:extLst>
      <p:ext uri="{BB962C8B-B14F-4D97-AF65-F5344CB8AC3E}">
        <p14:creationId xmlns:p14="http://schemas.microsoft.com/office/powerpoint/2010/main" val="179603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20</a:t>
            </a:fld>
            <a:endParaRPr lang="en-US" sz="900" dirty="0"/>
          </a:p>
        </p:txBody>
      </p:sp>
      <p:sp>
        <p:nvSpPr>
          <p:cNvPr id="3" name="Text Placeholder 5">
            <a:extLst>
              <a:ext uri="{FF2B5EF4-FFF2-40B4-BE49-F238E27FC236}">
                <a16:creationId xmlns:a16="http://schemas.microsoft.com/office/drawing/2014/main" id="{C46DF5B7-BA4A-ED5F-065E-B45F16F9C444}"/>
              </a:ext>
            </a:extLst>
          </p:cNvPr>
          <p:cNvSpPr txBox="1">
            <a:spLocks/>
          </p:cNvSpPr>
          <p:nvPr/>
        </p:nvSpPr>
        <p:spPr>
          <a:xfrm>
            <a:off x="154781" y="1670285"/>
            <a:ext cx="6548438" cy="1244198"/>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Most of the states (purple marked) including D.C. require automated vehicles to hold an insurance that clarifies the liability during an accident. Four states, including Colorado, Pennsylvania, Virginia, and Hawaii, currently do not request an insurance. Five states (blue marked) have not addressed whether the insurance is needed or not, and the rest of the states have not legislated for automated vehicles. </a:t>
            </a:r>
          </a:p>
        </p:txBody>
      </p:sp>
      <p:sp>
        <p:nvSpPr>
          <p:cNvPr id="11" name="Text Placeholder 3">
            <a:extLst>
              <a:ext uri="{FF2B5EF4-FFF2-40B4-BE49-F238E27FC236}">
                <a16:creationId xmlns:a16="http://schemas.microsoft.com/office/drawing/2014/main" id="{4B0F8A2C-F618-59DF-FECA-265DB507D76D}"/>
              </a:ext>
            </a:extLst>
          </p:cNvPr>
          <p:cNvSpPr txBox="1">
            <a:spLocks/>
          </p:cNvSpPr>
          <p:nvPr/>
        </p:nvSpPr>
        <p:spPr>
          <a:xfrm>
            <a:off x="154781" y="720574"/>
            <a:ext cx="6755266"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United States— State Legislation for Vehicle Insurance</a:t>
            </a:r>
          </a:p>
        </p:txBody>
      </p:sp>
      <p:pic>
        <p:nvPicPr>
          <p:cNvPr id="13" name="Picture 12">
            <a:extLst>
              <a:ext uri="{FF2B5EF4-FFF2-40B4-BE49-F238E27FC236}">
                <a16:creationId xmlns:a16="http://schemas.microsoft.com/office/drawing/2014/main" id="{1B83CF72-89E8-9FCF-5D30-495782FD7A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7309" y="2914483"/>
            <a:ext cx="6395910" cy="4651571"/>
          </a:xfrm>
          <a:prstGeom prst="rect">
            <a:avLst/>
          </a:prstGeom>
        </p:spPr>
      </p:pic>
    </p:spTree>
    <p:extLst>
      <p:ext uri="{BB962C8B-B14F-4D97-AF65-F5344CB8AC3E}">
        <p14:creationId xmlns:p14="http://schemas.microsoft.com/office/powerpoint/2010/main" val="263133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21</a:t>
            </a:fld>
            <a:endParaRPr lang="en-US" sz="900" dirty="0"/>
          </a:p>
        </p:txBody>
      </p:sp>
      <p:sp>
        <p:nvSpPr>
          <p:cNvPr id="3" name="Text Placeholder 5">
            <a:extLst>
              <a:ext uri="{FF2B5EF4-FFF2-40B4-BE49-F238E27FC236}">
                <a16:creationId xmlns:a16="http://schemas.microsoft.com/office/drawing/2014/main" id="{C46DF5B7-BA4A-ED5F-065E-B45F16F9C444}"/>
              </a:ext>
            </a:extLst>
          </p:cNvPr>
          <p:cNvSpPr txBox="1">
            <a:spLocks/>
          </p:cNvSpPr>
          <p:nvPr/>
        </p:nvSpPr>
        <p:spPr>
          <a:xfrm>
            <a:off x="128016" y="1537017"/>
            <a:ext cx="6548438" cy="390525"/>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US" sz="1200" b="1" dirty="0">
                <a:solidFill>
                  <a:srgbClr val="C00000"/>
                </a:solidFill>
              </a:rPr>
              <a:t>Important national policies for intelligent connected vehicles (ICVs) development</a:t>
            </a:r>
          </a:p>
        </p:txBody>
      </p:sp>
      <p:sp>
        <p:nvSpPr>
          <p:cNvPr id="11" name="Text Placeholder 3">
            <a:extLst>
              <a:ext uri="{FF2B5EF4-FFF2-40B4-BE49-F238E27FC236}">
                <a16:creationId xmlns:a16="http://schemas.microsoft.com/office/drawing/2014/main" id="{4B0F8A2C-F618-59DF-FECA-265DB507D76D}"/>
              </a:ext>
            </a:extLst>
          </p:cNvPr>
          <p:cNvSpPr txBox="1">
            <a:spLocks/>
          </p:cNvSpPr>
          <p:nvPr/>
        </p:nvSpPr>
        <p:spPr>
          <a:xfrm>
            <a:off x="309563" y="716094"/>
            <a:ext cx="618920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China—National Policies</a:t>
            </a:r>
          </a:p>
        </p:txBody>
      </p:sp>
      <p:graphicFrame>
        <p:nvGraphicFramePr>
          <p:cNvPr id="2" name="Table 1">
            <a:extLst>
              <a:ext uri="{FF2B5EF4-FFF2-40B4-BE49-F238E27FC236}">
                <a16:creationId xmlns:a16="http://schemas.microsoft.com/office/drawing/2014/main" id="{B349B245-6454-6A58-8580-F8BDDAB9958B}"/>
              </a:ext>
            </a:extLst>
          </p:cNvPr>
          <p:cNvGraphicFramePr>
            <a:graphicFrameLocks noGrp="1"/>
          </p:cNvGraphicFramePr>
          <p:nvPr>
            <p:extLst>
              <p:ext uri="{D42A27DB-BD31-4B8C-83A1-F6EECF244321}">
                <p14:modId xmlns:p14="http://schemas.microsoft.com/office/powerpoint/2010/main" val="202035436"/>
              </p:ext>
            </p:extLst>
          </p:nvPr>
        </p:nvGraphicFramePr>
        <p:xfrm>
          <a:off x="101249" y="1825116"/>
          <a:ext cx="6575205" cy="7000240"/>
        </p:xfrm>
        <a:graphic>
          <a:graphicData uri="http://schemas.openxmlformats.org/drawingml/2006/table">
            <a:tbl>
              <a:tblPr firstRow="1" bandRow="1">
                <a:tableStyleId>{3B4B98B0-60AC-42C2-AFA5-B58CD77FA1E5}</a:tableStyleId>
              </a:tblPr>
              <a:tblGrid>
                <a:gridCol w="621792">
                  <a:extLst>
                    <a:ext uri="{9D8B030D-6E8A-4147-A177-3AD203B41FA5}">
                      <a16:colId xmlns:a16="http://schemas.microsoft.com/office/drawing/2014/main" val="3356221641"/>
                    </a:ext>
                  </a:extLst>
                </a:gridCol>
                <a:gridCol w="1471519">
                  <a:extLst>
                    <a:ext uri="{9D8B030D-6E8A-4147-A177-3AD203B41FA5}">
                      <a16:colId xmlns:a16="http://schemas.microsoft.com/office/drawing/2014/main" val="191584651"/>
                    </a:ext>
                  </a:extLst>
                </a:gridCol>
                <a:gridCol w="2844784">
                  <a:extLst>
                    <a:ext uri="{9D8B030D-6E8A-4147-A177-3AD203B41FA5}">
                      <a16:colId xmlns:a16="http://schemas.microsoft.com/office/drawing/2014/main" val="2716169785"/>
                    </a:ext>
                  </a:extLst>
                </a:gridCol>
                <a:gridCol w="1637110">
                  <a:extLst>
                    <a:ext uri="{9D8B030D-6E8A-4147-A177-3AD203B41FA5}">
                      <a16:colId xmlns:a16="http://schemas.microsoft.com/office/drawing/2014/main" val="877815141"/>
                    </a:ext>
                  </a:extLst>
                </a:gridCol>
              </a:tblGrid>
              <a:tr h="370840">
                <a:tc>
                  <a:txBody>
                    <a:bodyPr/>
                    <a:lstStyle/>
                    <a:p>
                      <a:r>
                        <a:rPr lang="en-US" dirty="0"/>
                        <a:t>Time</a:t>
                      </a:r>
                    </a:p>
                  </a:txBody>
                  <a:tcPr/>
                </a:tc>
                <a:tc>
                  <a:txBody>
                    <a:bodyPr/>
                    <a:lstStyle/>
                    <a:p>
                      <a:r>
                        <a:rPr lang="en-US" dirty="0"/>
                        <a:t>Policy</a:t>
                      </a:r>
                    </a:p>
                  </a:txBody>
                  <a:tcPr/>
                </a:tc>
                <a:tc>
                  <a:txBody>
                    <a:bodyPr/>
                    <a:lstStyle/>
                    <a:p>
                      <a:r>
                        <a:rPr lang="en-US" dirty="0"/>
                        <a:t>Key Takeaways</a:t>
                      </a:r>
                    </a:p>
                  </a:txBody>
                  <a:tcPr/>
                </a:tc>
                <a:tc>
                  <a:txBody>
                    <a:bodyPr/>
                    <a:lstStyle/>
                    <a:p>
                      <a:r>
                        <a:rPr lang="en-US" dirty="0"/>
                        <a:t>Department</a:t>
                      </a:r>
                    </a:p>
                  </a:txBody>
                  <a:tcPr/>
                </a:tc>
                <a:extLst>
                  <a:ext uri="{0D108BD9-81ED-4DB2-BD59-A6C34878D82A}">
                    <a16:rowId xmlns:a16="http://schemas.microsoft.com/office/drawing/2014/main" val="4208606091"/>
                  </a:ext>
                </a:extLst>
              </a:tr>
              <a:tr h="370840">
                <a:tc>
                  <a:txBody>
                    <a:bodyPr/>
                    <a:lstStyle/>
                    <a:p>
                      <a:r>
                        <a:rPr lang="en-US" dirty="0"/>
                        <a:t>2015</a:t>
                      </a:r>
                    </a:p>
                  </a:txBody>
                  <a:tcPr/>
                </a:tc>
                <a:tc>
                  <a:txBody>
                    <a:bodyPr/>
                    <a:lstStyle/>
                    <a:p>
                      <a:r>
                        <a:rPr lang="en-US" dirty="0"/>
                        <a:t>Made in China 2025 Initiative</a:t>
                      </a:r>
                    </a:p>
                  </a:txBody>
                  <a:tcPr/>
                </a:tc>
                <a:tc>
                  <a:txBody>
                    <a:bodyPr/>
                    <a:lstStyle/>
                    <a:p>
                      <a:r>
                        <a:rPr lang="en-US" dirty="0"/>
                        <a:t>CAV is proposed as the key area of intelligent manufacturing for the next 10 years</a:t>
                      </a:r>
                    </a:p>
                  </a:txBody>
                  <a:tcPr/>
                </a:tc>
                <a:tc>
                  <a:txBody>
                    <a:bodyPr/>
                    <a:lstStyle/>
                    <a:p>
                      <a:r>
                        <a:rPr lang="en-US" dirty="0"/>
                        <a:t>State Council </a:t>
                      </a:r>
                    </a:p>
                  </a:txBody>
                  <a:tcPr/>
                </a:tc>
                <a:extLst>
                  <a:ext uri="{0D108BD9-81ED-4DB2-BD59-A6C34878D82A}">
                    <a16:rowId xmlns:a16="http://schemas.microsoft.com/office/drawing/2014/main" val="785490280"/>
                  </a:ext>
                </a:extLst>
              </a:tr>
              <a:tr h="370840">
                <a:tc>
                  <a:txBody>
                    <a:bodyPr/>
                    <a:lstStyle/>
                    <a:p>
                      <a:r>
                        <a:rPr lang="en-US" dirty="0"/>
                        <a:t>2017</a:t>
                      </a:r>
                    </a:p>
                  </a:txBody>
                  <a:tcPr/>
                </a:tc>
                <a:tc>
                  <a:txBody>
                    <a:bodyPr/>
                    <a:lstStyle/>
                    <a:p>
                      <a:r>
                        <a:rPr lang="en-US" dirty="0"/>
                        <a:t>Guidelines for the Construction of National Standards System for Connected Vehicle Industry (ICV)</a:t>
                      </a:r>
                    </a:p>
                  </a:txBody>
                  <a:tcPr/>
                </a:tc>
                <a:tc>
                  <a:txBody>
                    <a:bodyPr/>
                    <a:lstStyle/>
                    <a:p>
                      <a:r>
                        <a:rPr lang="en-US" dirty="0"/>
                        <a:t>By 2020, establish standard system for low-level automation (Level 2 and below); by 2025, establish standard system for Level 3 and above</a:t>
                      </a:r>
                    </a:p>
                  </a:txBody>
                  <a:tcPr/>
                </a:tc>
                <a:tc>
                  <a:txBody>
                    <a:bodyPr/>
                    <a:lstStyle/>
                    <a:p>
                      <a:r>
                        <a:rPr lang="en-US" sz="1350" b="0" i="0" u="none" strike="noStrike" kern="1200" dirty="0">
                          <a:solidFill>
                            <a:schemeClr val="tx1"/>
                          </a:solidFill>
                          <a:effectLst/>
                          <a:latin typeface="+mn-lt"/>
                          <a:ea typeface="+mn-ea"/>
                          <a:cs typeface="+mn-cs"/>
                        </a:rPr>
                        <a:t>Ministry of Industry and Information Technology (MIIT), </a:t>
                      </a:r>
                      <a:r>
                        <a:rPr lang="en-US" dirty="0"/>
                        <a:t>State Administration for Market Regulation (SAMR) </a:t>
                      </a:r>
                    </a:p>
                  </a:txBody>
                  <a:tcPr/>
                </a:tc>
                <a:extLst>
                  <a:ext uri="{0D108BD9-81ED-4DB2-BD59-A6C34878D82A}">
                    <a16:rowId xmlns:a16="http://schemas.microsoft.com/office/drawing/2014/main" val="1916064199"/>
                  </a:ext>
                </a:extLst>
              </a:tr>
              <a:tr h="370840">
                <a:tc>
                  <a:txBody>
                    <a:bodyPr/>
                    <a:lstStyle/>
                    <a:p>
                      <a:r>
                        <a:rPr lang="en-US" dirty="0"/>
                        <a:t>2018</a:t>
                      </a:r>
                    </a:p>
                  </a:txBody>
                  <a:tcPr/>
                </a:tc>
                <a:tc>
                  <a:txBody>
                    <a:bodyPr/>
                    <a:lstStyle/>
                    <a:p>
                      <a:r>
                        <a:rPr lang="en-US" dirty="0"/>
                        <a:t>Connected Vehicles (Intelligent Connected Vehicles) Industry Development Initiative</a:t>
                      </a:r>
                    </a:p>
                  </a:txBody>
                  <a:tcPr/>
                </a:tc>
                <a:tc>
                  <a:txBody>
                    <a:bodyPr/>
                    <a:lstStyle/>
                    <a:p>
                      <a:r>
                        <a:rPr lang="en-US" dirty="0"/>
                        <a:t>Promote cross-industry collaborative innovation to jointly drive the upgrade of the automotive industry and the transformation of application models, improve the standard system, and continuously increase market share</a:t>
                      </a:r>
                    </a:p>
                  </a:txBody>
                  <a:tcPr/>
                </a:tc>
                <a:tc>
                  <a:txBody>
                    <a:bodyPr/>
                    <a:lstStyle/>
                    <a:p>
                      <a:r>
                        <a:rPr lang="en-US" dirty="0"/>
                        <a:t>MIIT</a:t>
                      </a:r>
                    </a:p>
                  </a:txBody>
                  <a:tcPr/>
                </a:tc>
                <a:extLst>
                  <a:ext uri="{0D108BD9-81ED-4DB2-BD59-A6C34878D82A}">
                    <a16:rowId xmlns:a16="http://schemas.microsoft.com/office/drawing/2014/main" val="3563379295"/>
                  </a:ext>
                </a:extLst>
              </a:tr>
              <a:tr h="370840">
                <a:tc>
                  <a:txBody>
                    <a:bodyPr/>
                    <a:lstStyle/>
                    <a:p>
                      <a:r>
                        <a:rPr lang="en-US" dirty="0"/>
                        <a:t>2019</a:t>
                      </a:r>
                    </a:p>
                  </a:txBody>
                  <a:tcPr/>
                </a:tc>
                <a:tc>
                  <a:txBody>
                    <a:bodyPr/>
                    <a:lstStyle/>
                    <a:p>
                      <a:r>
                        <a:rPr lang="en-US" dirty="0"/>
                        <a:t>Outline for Building a Strong Transportation Nation</a:t>
                      </a:r>
                    </a:p>
                  </a:txBody>
                  <a:tcPr/>
                </a:tc>
                <a:tc>
                  <a:txBody>
                    <a:bodyPr/>
                    <a:lstStyle/>
                    <a:p>
                      <a:r>
                        <a:rPr lang="en-US" dirty="0"/>
                        <a:t>Enhance R &amp; D in intelligent vehicles, autonomous driving, and vehicle-road coordination, establish a complete industry supply chain</a:t>
                      </a:r>
                    </a:p>
                  </a:txBody>
                  <a:tcPr/>
                </a:tc>
                <a:tc>
                  <a:txBody>
                    <a:bodyPr/>
                    <a:lstStyle/>
                    <a:p>
                      <a:r>
                        <a:rPr lang="en-US" dirty="0"/>
                        <a:t>China Communist Party Central Committee (CCPCC) and State Council</a:t>
                      </a:r>
                    </a:p>
                  </a:txBody>
                  <a:tcPr/>
                </a:tc>
                <a:extLst>
                  <a:ext uri="{0D108BD9-81ED-4DB2-BD59-A6C34878D82A}">
                    <a16:rowId xmlns:a16="http://schemas.microsoft.com/office/drawing/2014/main" val="4100241817"/>
                  </a:ext>
                </a:extLst>
              </a:tr>
              <a:tr h="370840">
                <a:tc>
                  <a:txBody>
                    <a:bodyPr/>
                    <a:lstStyle/>
                    <a:p>
                      <a:r>
                        <a:rPr lang="en-US" altLang="zh-CN" dirty="0"/>
                        <a:t>2020</a:t>
                      </a:r>
                      <a:endParaRPr lang="en-US" dirty="0"/>
                    </a:p>
                  </a:txBody>
                  <a:tcPr/>
                </a:tc>
                <a:tc>
                  <a:txBody>
                    <a:bodyPr/>
                    <a:lstStyle/>
                    <a:p>
                      <a:r>
                        <a:rPr lang="en-US" dirty="0"/>
                        <a:t>Guidance on promoting the Development and Application of Autonomous Driving Technology in Road Transportation</a:t>
                      </a:r>
                    </a:p>
                  </a:txBody>
                  <a:tcPr/>
                </a:tc>
                <a:tc>
                  <a:txBody>
                    <a:bodyPr/>
                    <a:lstStyle/>
                    <a:p>
                      <a:r>
                        <a:rPr lang="en-US" dirty="0"/>
                        <a:t>By 2025, achieve breakthrough in AV fundamental research, road infrastructure intellectualization, and key technology development; deliver important AV-related standards; build national AV testing sites and demonstration programs; realize at-scale deployment in some scenarios</a:t>
                      </a:r>
                    </a:p>
                  </a:txBody>
                  <a:tcPr/>
                </a:tc>
                <a:tc>
                  <a:txBody>
                    <a:bodyPr/>
                    <a:lstStyle/>
                    <a:p>
                      <a:r>
                        <a:rPr lang="en-US" dirty="0"/>
                        <a:t>Ministry of Transport</a:t>
                      </a:r>
                    </a:p>
                  </a:txBody>
                  <a:tcPr/>
                </a:tc>
                <a:extLst>
                  <a:ext uri="{0D108BD9-81ED-4DB2-BD59-A6C34878D82A}">
                    <a16:rowId xmlns:a16="http://schemas.microsoft.com/office/drawing/2014/main" val="3659532279"/>
                  </a:ext>
                </a:extLst>
              </a:tr>
            </a:tbl>
          </a:graphicData>
        </a:graphic>
      </p:graphicFrame>
    </p:spTree>
    <p:extLst>
      <p:ext uri="{BB962C8B-B14F-4D97-AF65-F5344CB8AC3E}">
        <p14:creationId xmlns:p14="http://schemas.microsoft.com/office/powerpoint/2010/main" val="116243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22</a:t>
            </a:fld>
            <a:endParaRPr lang="en-US" sz="900" dirty="0"/>
          </a:p>
        </p:txBody>
      </p:sp>
      <p:sp>
        <p:nvSpPr>
          <p:cNvPr id="3" name="Text Placeholder 5">
            <a:extLst>
              <a:ext uri="{FF2B5EF4-FFF2-40B4-BE49-F238E27FC236}">
                <a16:creationId xmlns:a16="http://schemas.microsoft.com/office/drawing/2014/main" id="{C46DF5B7-BA4A-ED5F-065E-B45F16F9C444}"/>
              </a:ext>
            </a:extLst>
          </p:cNvPr>
          <p:cNvSpPr txBox="1">
            <a:spLocks/>
          </p:cNvSpPr>
          <p:nvPr/>
        </p:nvSpPr>
        <p:spPr>
          <a:xfrm>
            <a:off x="0" y="1450906"/>
            <a:ext cx="6548438" cy="390525"/>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US" sz="1200" b="1" dirty="0">
                <a:solidFill>
                  <a:srgbClr val="C00000"/>
                </a:solidFill>
              </a:rPr>
              <a:t>Important national policies for intelligent connected vehicles (ICVs) development (continued)</a:t>
            </a:r>
          </a:p>
        </p:txBody>
      </p:sp>
      <p:sp>
        <p:nvSpPr>
          <p:cNvPr id="11" name="Text Placeholder 3">
            <a:extLst>
              <a:ext uri="{FF2B5EF4-FFF2-40B4-BE49-F238E27FC236}">
                <a16:creationId xmlns:a16="http://schemas.microsoft.com/office/drawing/2014/main" id="{4B0F8A2C-F618-59DF-FECA-265DB507D76D}"/>
              </a:ext>
            </a:extLst>
          </p:cNvPr>
          <p:cNvSpPr txBox="1">
            <a:spLocks/>
          </p:cNvSpPr>
          <p:nvPr/>
        </p:nvSpPr>
        <p:spPr>
          <a:xfrm>
            <a:off x="309563" y="716094"/>
            <a:ext cx="618920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China—National Policies</a:t>
            </a:r>
          </a:p>
        </p:txBody>
      </p:sp>
      <p:graphicFrame>
        <p:nvGraphicFramePr>
          <p:cNvPr id="2" name="Table 1">
            <a:extLst>
              <a:ext uri="{FF2B5EF4-FFF2-40B4-BE49-F238E27FC236}">
                <a16:creationId xmlns:a16="http://schemas.microsoft.com/office/drawing/2014/main" id="{B349B245-6454-6A58-8580-F8BDDAB9958B}"/>
              </a:ext>
            </a:extLst>
          </p:cNvPr>
          <p:cNvGraphicFramePr>
            <a:graphicFrameLocks noGrp="1"/>
          </p:cNvGraphicFramePr>
          <p:nvPr>
            <p:extLst>
              <p:ext uri="{D42A27DB-BD31-4B8C-83A1-F6EECF244321}">
                <p14:modId xmlns:p14="http://schemas.microsoft.com/office/powerpoint/2010/main" val="3185404513"/>
              </p:ext>
            </p:extLst>
          </p:nvPr>
        </p:nvGraphicFramePr>
        <p:xfrm>
          <a:off x="141397" y="2057517"/>
          <a:ext cx="6575205" cy="6383020"/>
        </p:xfrm>
        <a:graphic>
          <a:graphicData uri="http://schemas.openxmlformats.org/drawingml/2006/table">
            <a:tbl>
              <a:tblPr firstRow="1" bandRow="1">
                <a:tableStyleId>{3B4B98B0-60AC-42C2-AFA5-B58CD77FA1E5}</a:tableStyleId>
              </a:tblPr>
              <a:tblGrid>
                <a:gridCol w="621792">
                  <a:extLst>
                    <a:ext uri="{9D8B030D-6E8A-4147-A177-3AD203B41FA5}">
                      <a16:colId xmlns:a16="http://schemas.microsoft.com/office/drawing/2014/main" val="3356221641"/>
                    </a:ext>
                  </a:extLst>
                </a:gridCol>
                <a:gridCol w="1920240">
                  <a:extLst>
                    <a:ext uri="{9D8B030D-6E8A-4147-A177-3AD203B41FA5}">
                      <a16:colId xmlns:a16="http://schemas.microsoft.com/office/drawing/2014/main" val="191584651"/>
                    </a:ext>
                  </a:extLst>
                </a:gridCol>
                <a:gridCol w="2396063">
                  <a:extLst>
                    <a:ext uri="{9D8B030D-6E8A-4147-A177-3AD203B41FA5}">
                      <a16:colId xmlns:a16="http://schemas.microsoft.com/office/drawing/2014/main" val="2716169785"/>
                    </a:ext>
                  </a:extLst>
                </a:gridCol>
                <a:gridCol w="1637110">
                  <a:extLst>
                    <a:ext uri="{9D8B030D-6E8A-4147-A177-3AD203B41FA5}">
                      <a16:colId xmlns:a16="http://schemas.microsoft.com/office/drawing/2014/main" val="877815141"/>
                    </a:ext>
                  </a:extLst>
                </a:gridCol>
              </a:tblGrid>
              <a:tr h="370840">
                <a:tc>
                  <a:txBody>
                    <a:bodyPr/>
                    <a:lstStyle/>
                    <a:p>
                      <a:r>
                        <a:rPr lang="en-US" dirty="0"/>
                        <a:t>Time</a:t>
                      </a:r>
                    </a:p>
                  </a:txBody>
                  <a:tcPr/>
                </a:tc>
                <a:tc>
                  <a:txBody>
                    <a:bodyPr/>
                    <a:lstStyle/>
                    <a:p>
                      <a:r>
                        <a:rPr lang="en-US" dirty="0"/>
                        <a:t>Policy</a:t>
                      </a:r>
                    </a:p>
                  </a:txBody>
                  <a:tcPr/>
                </a:tc>
                <a:tc>
                  <a:txBody>
                    <a:bodyPr/>
                    <a:lstStyle/>
                    <a:p>
                      <a:r>
                        <a:rPr lang="en-US" dirty="0"/>
                        <a:t>Key Takeaways</a:t>
                      </a:r>
                    </a:p>
                  </a:txBody>
                  <a:tcPr/>
                </a:tc>
                <a:tc>
                  <a:txBody>
                    <a:bodyPr/>
                    <a:lstStyle/>
                    <a:p>
                      <a:r>
                        <a:rPr lang="en-US" dirty="0"/>
                        <a:t>Department</a:t>
                      </a:r>
                    </a:p>
                  </a:txBody>
                  <a:tcPr/>
                </a:tc>
                <a:extLst>
                  <a:ext uri="{0D108BD9-81ED-4DB2-BD59-A6C34878D82A}">
                    <a16:rowId xmlns:a16="http://schemas.microsoft.com/office/drawing/2014/main" val="4208606091"/>
                  </a:ext>
                </a:extLst>
              </a:tr>
              <a:tr h="370840">
                <a:tc>
                  <a:txBody>
                    <a:bodyPr/>
                    <a:lstStyle/>
                    <a:p>
                      <a:r>
                        <a:rPr lang="en-US" dirty="0"/>
                        <a:t>20</a:t>
                      </a:r>
                      <a:r>
                        <a:rPr lang="en-US" altLang="zh-CN" dirty="0"/>
                        <a:t>20</a:t>
                      </a:r>
                      <a:endParaRPr lang="en-US" dirty="0"/>
                    </a:p>
                  </a:txBody>
                  <a:tcPr/>
                </a:tc>
                <a:tc>
                  <a:txBody>
                    <a:bodyPr/>
                    <a:lstStyle/>
                    <a:p>
                      <a:r>
                        <a:rPr lang="en-US" sz="1350" b="0" i="0" u="none" strike="noStrike" kern="1200" dirty="0">
                          <a:solidFill>
                            <a:schemeClr val="tx1"/>
                          </a:solidFill>
                          <a:effectLst/>
                          <a:latin typeface="+mn-lt"/>
                          <a:ea typeface="+mn-ea"/>
                          <a:cs typeface="+mn-cs"/>
                        </a:rPr>
                        <a:t>Roadmap for the Development of Intelligent Connected Vehicles (ICVs) Technology in China</a:t>
                      </a:r>
                      <a:r>
                        <a:rPr lang="zh-CN" altLang="en-US" sz="1350" b="0" i="0" u="none" strike="noStrike" kern="1200" dirty="0">
                          <a:solidFill>
                            <a:schemeClr val="tx1"/>
                          </a:solidFill>
                          <a:effectLst/>
                          <a:latin typeface="+mn-lt"/>
                          <a:ea typeface="+mn-ea"/>
                          <a:cs typeface="+mn-cs"/>
                        </a:rPr>
                        <a:t> </a:t>
                      </a:r>
                      <a:r>
                        <a:rPr lang="en-US" altLang="zh-CN" sz="1350" b="0" i="0" u="none" strike="noStrike" kern="1200" dirty="0">
                          <a:solidFill>
                            <a:schemeClr val="tx1"/>
                          </a:solidFill>
                          <a:effectLst/>
                          <a:latin typeface="+mn-lt"/>
                          <a:ea typeface="+mn-ea"/>
                          <a:cs typeface="+mn-cs"/>
                        </a:rPr>
                        <a:t>(2.0)</a:t>
                      </a:r>
                      <a:endParaRPr lang="en-US" dirty="0"/>
                    </a:p>
                  </a:txBody>
                  <a:tcPr/>
                </a:tc>
                <a:tc>
                  <a:txBody>
                    <a:bodyPr/>
                    <a:lstStyle/>
                    <a:p>
                      <a:r>
                        <a:rPr lang="en-US" dirty="0"/>
                        <a:t>Propose ICV key technologies and development plan 2035</a:t>
                      </a:r>
                    </a:p>
                  </a:txBody>
                  <a:tcPr/>
                </a:tc>
                <a:tc>
                  <a:txBody>
                    <a:bodyPr/>
                    <a:lstStyle/>
                    <a:p>
                      <a:r>
                        <a:rPr lang="en-US" sz="1350" b="0" i="0" u="none" strike="noStrike" kern="1200" dirty="0">
                          <a:solidFill>
                            <a:schemeClr val="tx1"/>
                          </a:solidFill>
                          <a:effectLst/>
                          <a:latin typeface="+mn-lt"/>
                          <a:ea typeface="+mn-ea"/>
                          <a:cs typeface="+mn-cs"/>
                        </a:rPr>
                        <a:t>MIIT, Ministry of Transport, Ministry of Public Security (MPS)</a:t>
                      </a:r>
                      <a:endParaRPr lang="en-US" dirty="0"/>
                    </a:p>
                  </a:txBody>
                  <a:tcPr/>
                </a:tc>
                <a:extLst>
                  <a:ext uri="{0D108BD9-81ED-4DB2-BD59-A6C34878D82A}">
                    <a16:rowId xmlns:a16="http://schemas.microsoft.com/office/drawing/2014/main" val="785490280"/>
                  </a:ext>
                </a:extLst>
              </a:tr>
              <a:tr h="370840">
                <a:tc>
                  <a:txBody>
                    <a:bodyPr/>
                    <a:lstStyle/>
                    <a:p>
                      <a:r>
                        <a:rPr lang="en-US" dirty="0"/>
                        <a:t>2021</a:t>
                      </a:r>
                    </a:p>
                  </a:txBody>
                  <a:tcPr/>
                </a:tc>
                <a:tc>
                  <a:txBody>
                    <a:bodyPr/>
                    <a:lstStyle/>
                    <a:p>
                      <a:r>
                        <a:rPr lang="en-US" dirty="0"/>
                        <a:t>Guidelines for the Construction of National Standards System for ICV Industry</a:t>
                      </a:r>
                    </a:p>
                  </a:txBody>
                  <a:tcPr/>
                </a:tc>
                <a:tc>
                  <a:txBody>
                    <a:bodyPr/>
                    <a:lstStyle/>
                    <a:p>
                      <a:r>
                        <a:rPr lang="en-US" dirty="0"/>
                        <a:t>By 2025, publish more than 20 standards for intelligent management &amp; services and vehicle-road coordination</a:t>
                      </a:r>
                    </a:p>
                  </a:txBody>
                  <a:tcPr/>
                </a:tc>
                <a:tc>
                  <a:txBody>
                    <a:bodyPr/>
                    <a:lstStyle/>
                    <a:p>
                      <a:r>
                        <a:rPr lang="en-US" sz="1350" b="0" i="0" u="none" strike="noStrike" kern="1200" dirty="0">
                          <a:solidFill>
                            <a:schemeClr val="tx1"/>
                          </a:solidFill>
                          <a:effectLst/>
                          <a:latin typeface="+mn-lt"/>
                          <a:ea typeface="+mn-ea"/>
                          <a:cs typeface="+mn-cs"/>
                        </a:rPr>
                        <a:t>Ministry of Industry and Information Technology (MIIT), Ministry of Transport, National Standardization Administration Committee (NSAC)</a:t>
                      </a:r>
                      <a:endParaRPr lang="en-US" dirty="0"/>
                    </a:p>
                  </a:txBody>
                  <a:tcPr/>
                </a:tc>
                <a:extLst>
                  <a:ext uri="{0D108BD9-81ED-4DB2-BD59-A6C34878D82A}">
                    <a16:rowId xmlns:a16="http://schemas.microsoft.com/office/drawing/2014/main" val="1916064199"/>
                  </a:ext>
                </a:extLst>
              </a:tr>
              <a:tr h="370840">
                <a:tc>
                  <a:txBody>
                    <a:bodyPr/>
                    <a:lstStyle/>
                    <a:p>
                      <a:r>
                        <a:rPr lang="en-US" dirty="0"/>
                        <a:t>2021</a:t>
                      </a:r>
                    </a:p>
                  </a:txBody>
                  <a:tcPr/>
                </a:tc>
                <a:tc>
                  <a:txBody>
                    <a:bodyPr/>
                    <a:lstStyle/>
                    <a:p>
                      <a:r>
                        <a:rPr lang="en-US" dirty="0"/>
                        <a:t>Guidelines for Management of ICV Production Enterprises and Products</a:t>
                      </a:r>
                    </a:p>
                  </a:txBody>
                  <a:tcPr/>
                </a:tc>
                <a:tc>
                  <a:txBody>
                    <a:bodyPr/>
                    <a:lstStyle/>
                    <a:p>
                      <a:r>
                        <a:rPr lang="en-US" dirty="0"/>
                        <a:t>Stipulate the requirements for the certification of Levels 3 &amp; 4 AV enterprise and products</a:t>
                      </a:r>
                    </a:p>
                  </a:txBody>
                  <a:tcPr/>
                </a:tc>
                <a:tc>
                  <a:txBody>
                    <a:bodyPr/>
                    <a:lstStyle/>
                    <a:p>
                      <a:r>
                        <a:rPr lang="en-US" dirty="0"/>
                        <a:t>MIIT</a:t>
                      </a:r>
                    </a:p>
                  </a:txBody>
                  <a:tcPr/>
                </a:tc>
                <a:extLst>
                  <a:ext uri="{0D108BD9-81ED-4DB2-BD59-A6C34878D82A}">
                    <a16:rowId xmlns:a16="http://schemas.microsoft.com/office/drawing/2014/main" val="3563379295"/>
                  </a:ext>
                </a:extLst>
              </a:tr>
              <a:tr h="370840">
                <a:tc>
                  <a:txBody>
                    <a:bodyPr/>
                    <a:lstStyle/>
                    <a:p>
                      <a:r>
                        <a:rPr lang="en-US" dirty="0"/>
                        <a:t>2021</a:t>
                      </a:r>
                    </a:p>
                  </a:txBody>
                  <a:tcPr/>
                </a:tc>
                <a:tc>
                  <a:txBody>
                    <a:bodyPr/>
                    <a:lstStyle/>
                    <a:p>
                      <a:r>
                        <a:rPr lang="en-US" dirty="0"/>
                        <a:t>Regulations for Road Testing and Demonstration Applications of</a:t>
                      </a:r>
                      <a:r>
                        <a:rPr lang="zh-CN" altLang="en-US" dirty="0"/>
                        <a:t> </a:t>
                      </a:r>
                      <a:r>
                        <a:rPr lang="en-US" altLang="zh-CN" dirty="0"/>
                        <a:t>ICV</a:t>
                      </a:r>
                      <a:endParaRPr lang="en-US" dirty="0"/>
                    </a:p>
                  </a:txBody>
                  <a:tcPr/>
                </a:tc>
                <a:tc>
                  <a:txBody>
                    <a:bodyPr/>
                    <a:lstStyle/>
                    <a:p>
                      <a:r>
                        <a:rPr lang="en-US" dirty="0"/>
                        <a:t>Regulate pilot testing and demonstration applications of automated driving</a:t>
                      </a:r>
                    </a:p>
                  </a:txBody>
                  <a:tcPr/>
                </a:tc>
                <a:tc>
                  <a:txBody>
                    <a:bodyPr/>
                    <a:lstStyle/>
                    <a:p>
                      <a:r>
                        <a:rPr lang="en-US" dirty="0"/>
                        <a:t>MIIT</a:t>
                      </a:r>
                    </a:p>
                  </a:txBody>
                  <a:tcPr/>
                </a:tc>
                <a:extLst>
                  <a:ext uri="{0D108BD9-81ED-4DB2-BD59-A6C34878D82A}">
                    <a16:rowId xmlns:a16="http://schemas.microsoft.com/office/drawing/2014/main" val="4100241817"/>
                  </a:ext>
                </a:extLst>
              </a:tr>
              <a:tr h="370840">
                <a:tc>
                  <a:txBody>
                    <a:bodyPr/>
                    <a:lstStyle/>
                    <a:p>
                      <a:r>
                        <a:rPr lang="en-US" altLang="zh-CN" dirty="0"/>
                        <a:t>2021</a:t>
                      </a:r>
                      <a:endParaRPr lang="en-US" dirty="0"/>
                    </a:p>
                  </a:txBody>
                  <a:tcPr/>
                </a:tc>
                <a:tc>
                  <a:txBody>
                    <a:bodyPr/>
                    <a:lstStyle/>
                    <a:p>
                      <a:r>
                        <a:rPr lang="en-US" dirty="0"/>
                        <a:t>Opinions on Accelerating the Construction of a Strong Transportation Nation Driven by Science and Technology Innovation</a:t>
                      </a:r>
                    </a:p>
                  </a:txBody>
                  <a:tcPr/>
                </a:tc>
                <a:tc>
                  <a:txBody>
                    <a:bodyPr/>
                    <a:lstStyle/>
                    <a:p>
                      <a:r>
                        <a:rPr lang="en-US" dirty="0"/>
                        <a:t>Propose to develop a new generation of intelligent transportation systems (ITS) with the promotion of automated driving and smart shipping</a:t>
                      </a:r>
                    </a:p>
                  </a:txBody>
                  <a:tcPr/>
                </a:tc>
                <a:tc>
                  <a:txBody>
                    <a:bodyPr/>
                    <a:lstStyle/>
                    <a:p>
                      <a:r>
                        <a:rPr lang="en-US" dirty="0"/>
                        <a:t>Ministry of Transport, Ministry of Science and Technology</a:t>
                      </a:r>
                    </a:p>
                  </a:txBody>
                  <a:tcPr/>
                </a:tc>
                <a:extLst>
                  <a:ext uri="{0D108BD9-81ED-4DB2-BD59-A6C34878D82A}">
                    <a16:rowId xmlns:a16="http://schemas.microsoft.com/office/drawing/2014/main" val="3659532279"/>
                  </a:ext>
                </a:extLst>
              </a:tr>
            </a:tbl>
          </a:graphicData>
        </a:graphic>
      </p:graphicFrame>
    </p:spTree>
    <p:extLst>
      <p:ext uri="{BB962C8B-B14F-4D97-AF65-F5344CB8AC3E}">
        <p14:creationId xmlns:p14="http://schemas.microsoft.com/office/powerpoint/2010/main" val="104884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23</a:t>
            </a:fld>
            <a:endParaRPr lang="en-US" sz="900" dirty="0"/>
          </a:p>
        </p:txBody>
      </p:sp>
      <p:sp>
        <p:nvSpPr>
          <p:cNvPr id="3" name="Text Placeholder 5">
            <a:extLst>
              <a:ext uri="{FF2B5EF4-FFF2-40B4-BE49-F238E27FC236}">
                <a16:creationId xmlns:a16="http://schemas.microsoft.com/office/drawing/2014/main" id="{C46DF5B7-BA4A-ED5F-065E-B45F16F9C444}"/>
              </a:ext>
            </a:extLst>
          </p:cNvPr>
          <p:cNvSpPr txBox="1">
            <a:spLocks/>
          </p:cNvSpPr>
          <p:nvPr/>
        </p:nvSpPr>
        <p:spPr>
          <a:xfrm>
            <a:off x="0" y="1450906"/>
            <a:ext cx="6548438" cy="390525"/>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US" sz="1200" b="1" dirty="0">
                <a:solidFill>
                  <a:srgbClr val="C00000"/>
                </a:solidFill>
              </a:rPr>
              <a:t>Important national policies for intelligent connected vehicles (ICVs) development (continued)</a:t>
            </a:r>
          </a:p>
        </p:txBody>
      </p:sp>
      <p:sp>
        <p:nvSpPr>
          <p:cNvPr id="11" name="Text Placeholder 3">
            <a:extLst>
              <a:ext uri="{FF2B5EF4-FFF2-40B4-BE49-F238E27FC236}">
                <a16:creationId xmlns:a16="http://schemas.microsoft.com/office/drawing/2014/main" id="{4B0F8A2C-F618-59DF-FECA-265DB507D76D}"/>
              </a:ext>
            </a:extLst>
          </p:cNvPr>
          <p:cNvSpPr txBox="1">
            <a:spLocks/>
          </p:cNvSpPr>
          <p:nvPr/>
        </p:nvSpPr>
        <p:spPr>
          <a:xfrm>
            <a:off x="309563" y="716094"/>
            <a:ext cx="618920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China—National Policies</a:t>
            </a:r>
          </a:p>
        </p:txBody>
      </p:sp>
      <p:graphicFrame>
        <p:nvGraphicFramePr>
          <p:cNvPr id="2" name="Table 1">
            <a:extLst>
              <a:ext uri="{FF2B5EF4-FFF2-40B4-BE49-F238E27FC236}">
                <a16:creationId xmlns:a16="http://schemas.microsoft.com/office/drawing/2014/main" id="{B349B245-6454-6A58-8580-F8BDDAB9958B}"/>
              </a:ext>
            </a:extLst>
          </p:cNvPr>
          <p:cNvGraphicFramePr>
            <a:graphicFrameLocks noGrp="1"/>
          </p:cNvGraphicFramePr>
          <p:nvPr>
            <p:extLst>
              <p:ext uri="{D42A27DB-BD31-4B8C-83A1-F6EECF244321}">
                <p14:modId xmlns:p14="http://schemas.microsoft.com/office/powerpoint/2010/main" val="678024382"/>
              </p:ext>
            </p:extLst>
          </p:nvPr>
        </p:nvGraphicFramePr>
        <p:xfrm>
          <a:off x="116564" y="1987735"/>
          <a:ext cx="6575205" cy="6588760"/>
        </p:xfrm>
        <a:graphic>
          <a:graphicData uri="http://schemas.openxmlformats.org/drawingml/2006/table">
            <a:tbl>
              <a:tblPr firstRow="1" bandRow="1">
                <a:tableStyleId>{3B4B98B0-60AC-42C2-AFA5-B58CD77FA1E5}</a:tableStyleId>
              </a:tblPr>
              <a:tblGrid>
                <a:gridCol w="621792">
                  <a:extLst>
                    <a:ext uri="{9D8B030D-6E8A-4147-A177-3AD203B41FA5}">
                      <a16:colId xmlns:a16="http://schemas.microsoft.com/office/drawing/2014/main" val="3356221641"/>
                    </a:ext>
                  </a:extLst>
                </a:gridCol>
                <a:gridCol w="1920240">
                  <a:extLst>
                    <a:ext uri="{9D8B030D-6E8A-4147-A177-3AD203B41FA5}">
                      <a16:colId xmlns:a16="http://schemas.microsoft.com/office/drawing/2014/main" val="191584651"/>
                    </a:ext>
                  </a:extLst>
                </a:gridCol>
                <a:gridCol w="2791228">
                  <a:extLst>
                    <a:ext uri="{9D8B030D-6E8A-4147-A177-3AD203B41FA5}">
                      <a16:colId xmlns:a16="http://schemas.microsoft.com/office/drawing/2014/main" val="2716169785"/>
                    </a:ext>
                  </a:extLst>
                </a:gridCol>
                <a:gridCol w="1241945">
                  <a:extLst>
                    <a:ext uri="{9D8B030D-6E8A-4147-A177-3AD203B41FA5}">
                      <a16:colId xmlns:a16="http://schemas.microsoft.com/office/drawing/2014/main" val="877815141"/>
                    </a:ext>
                  </a:extLst>
                </a:gridCol>
              </a:tblGrid>
              <a:tr h="370840">
                <a:tc>
                  <a:txBody>
                    <a:bodyPr/>
                    <a:lstStyle/>
                    <a:p>
                      <a:r>
                        <a:rPr lang="en-US" dirty="0"/>
                        <a:t>Time</a:t>
                      </a:r>
                    </a:p>
                  </a:txBody>
                  <a:tcPr/>
                </a:tc>
                <a:tc>
                  <a:txBody>
                    <a:bodyPr/>
                    <a:lstStyle/>
                    <a:p>
                      <a:r>
                        <a:rPr lang="en-US" dirty="0"/>
                        <a:t>Policy</a:t>
                      </a:r>
                    </a:p>
                  </a:txBody>
                  <a:tcPr/>
                </a:tc>
                <a:tc>
                  <a:txBody>
                    <a:bodyPr/>
                    <a:lstStyle/>
                    <a:p>
                      <a:r>
                        <a:rPr lang="en-US" dirty="0"/>
                        <a:t>Key Takeaways</a:t>
                      </a:r>
                    </a:p>
                  </a:txBody>
                  <a:tcPr/>
                </a:tc>
                <a:tc>
                  <a:txBody>
                    <a:bodyPr/>
                    <a:lstStyle/>
                    <a:p>
                      <a:r>
                        <a:rPr lang="en-US" dirty="0"/>
                        <a:t>Department</a:t>
                      </a:r>
                    </a:p>
                  </a:txBody>
                  <a:tcPr/>
                </a:tc>
                <a:extLst>
                  <a:ext uri="{0D108BD9-81ED-4DB2-BD59-A6C34878D82A}">
                    <a16:rowId xmlns:a16="http://schemas.microsoft.com/office/drawing/2014/main" val="4208606091"/>
                  </a:ext>
                </a:extLst>
              </a:tr>
              <a:tr h="370840">
                <a:tc>
                  <a:txBody>
                    <a:bodyPr/>
                    <a:lstStyle/>
                    <a:p>
                      <a:r>
                        <a:rPr lang="en-US" dirty="0"/>
                        <a:t>20</a:t>
                      </a:r>
                      <a:r>
                        <a:rPr lang="en-US" altLang="zh-CN" dirty="0"/>
                        <a:t>22</a:t>
                      </a:r>
                      <a:endParaRPr lang="en-US" dirty="0"/>
                    </a:p>
                  </a:txBody>
                  <a:tcPr/>
                </a:tc>
                <a:tc>
                  <a:txBody>
                    <a:bodyPr/>
                    <a:lstStyle/>
                    <a:p>
                      <a:r>
                        <a:rPr lang="en-US" dirty="0"/>
                        <a:t>The 14</a:t>
                      </a:r>
                      <a:r>
                        <a:rPr lang="en-US" baseline="30000" dirty="0"/>
                        <a:t>th</a:t>
                      </a:r>
                      <a:r>
                        <a:rPr lang="en-US" dirty="0"/>
                        <a:t> Five-Year Plan for Digital Economy Development</a:t>
                      </a:r>
                    </a:p>
                  </a:txBody>
                  <a:tcPr/>
                </a:tc>
                <a:tc>
                  <a:txBody>
                    <a:bodyPr/>
                    <a:lstStyle/>
                    <a:p>
                      <a:r>
                        <a:rPr lang="en-US" dirty="0"/>
                        <a:t>Promote intelligent computing to support smart city, smart manufacturing, and autonomous driving</a:t>
                      </a:r>
                    </a:p>
                  </a:txBody>
                  <a:tcPr/>
                </a:tc>
                <a:tc>
                  <a:txBody>
                    <a:bodyPr/>
                    <a:lstStyle/>
                    <a:p>
                      <a:r>
                        <a:rPr lang="en-US" sz="1350" b="0" i="0" u="none" strike="noStrike" kern="1200" dirty="0">
                          <a:solidFill>
                            <a:schemeClr val="tx1"/>
                          </a:solidFill>
                          <a:effectLst/>
                          <a:latin typeface="+mn-lt"/>
                          <a:ea typeface="+mn-ea"/>
                          <a:cs typeface="+mn-cs"/>
                        </a:rPr>
                        <a:t>State Council</a:t>
                      </a:r>
                      <a:endParaRPr lang="en-US" dirty="0"/>
                    </a:p>
                  </a:txBody>
                  <a:tcPr/>
                </a:tc>
                <a:extLst>
                  <a:ext uri="{0D108BD9-81ED-4DB2-BD59-A6C34878D82A}">
                    <a16:rowId xmlns:a16="http://schemas.microsoft.com/office/drawing/2014/main" val="785490280"/>
                  </a:ext>
                </a:extLst>
              </a:tr>
              <a:tr h="370840">
                <a:tc>
                  <a:txBody>
                    <a:bodyPr/>
                    <a:lstStyle/>
                    <a:p>
                      <a:r>
                        <a:rPr lang="en-US" dirty="0"/>
                        <a:t>2022</a:t>
                      </a:r>
                    </a:p>
                  </a:txBody>
                  <a:tcPr/>
                </a:tc>
                <a:tc>
                  <a:txBody>
                    <a:bodyPr/>
                    <a:lstStyle/>
                    <a:p>
                      <a:r>
                        <a:rPr lang="en-US" dirty="0"/>
                        <a:t>14th Five-Year Plan for the Development of Modern Integrated Transportation System</a:t>
                      </a:r>
                    </a:p>
                  </a:txBody>
                  <a:tcPr/>
                </a:tc>
                <a:tc>
                  <a:txBody>
                    <a:bodyPr/>
                    <a:lstStyle/>
                    <a:p>
                      <a:r>
                        <a:rPr lang="en-US" dirty="0"/>
                        <a:t>Encourage AV testing at logistics zone and port; promote smart transit, smart parking; strengthen R&amp;D in ICV, automated driving, vehicle-road coordination, and autonomous ship navigation</a:t>
                      </a:r>
                    </a:p>
                  </a:txBody>
                  <a:tcPr/>
                </a:tc>
                <a:tc>
                  <a:txBody>
                    <a:bodyPr/>
                    <a:lstStyle/>
                    <a:p>
                      <a:r>
                        <a:rPr lang="en-US" sz="1350" b="0" i="0" u="none" strike="noStrike" kern="1200" dirty="0">
                          <a:solidFill>
                            <a:schemeClr val="tx1"/>
                          </a:solidFill>
                          <a:effectLst/>
                          <a:latin typeface="+mn-lt"/>
                          <a:ea typeface="+mn-ea"/>
                          <a:cs typeface="+mn-cs"/>
                        </a:rPr>
                        <a:t>State Council</a:t>
                      </a:r>
                      <a:endParaRPr lang="en-US" dirty="0"/>
                    </a:p>
                  </a:txBody>
                  <a:tcPr/>
                </a:tc>
                <a:extLst>
                  <a:ext uri="{0D108BD9-81ED-4DB2-BD59-A6C34878D82A}">
                    <a16:rowId xmlns:a16="http://schemas.microsoft.com/office/drawing/2014/main" val="1916064199"/>
                  </a:ext>
                </a:extLst>
              </a:tr>
              <a:tr h="370840">
                <a:tc>
                  <a:txBody>
                    <a:bodyPr/>
                    <a:lstStyle/>
                    <a:p>
                      <a:r>
                        <a:rPr lang="en-US" dirty="0"/>
                        <a:t>202</a:t>
                      </a:r>
                      <a:r>
                        <a:rPr lang="en-US" altLang="zh-CN" dirty="0"/>
                        <a:t>2</a:t>
                      </a:r>
                      <a:endParaRPr lang="en-US" dirty="0"/>
                    </a:p>
                  </a:txBody>
                  <a:tcPr/>
                </a:tc>
                <a:tc>
                  <a:txBody>
                    <a:bodyPr/>
                    <a:lstStyle/>
                    <a:p>
                      <a:r>
                        <a:rPr lang="en-US" dirty="0"/>
                        <a:t>Guidelines for the Construction of Standards System for Connected Vehicle Network Security and Data Security</a:t>
                      </a:r>
                    </a:p>
                  </a:txBody>
                  <a:tcPr/>
                </a:tc>
                <a:tc>
                  <a:txBody>
                    <a:bodyPr/>
                    <a:lstStyle/>
                    <a:p>
                      <a:r>
                        <a:rPr lang="en-US" dirty="0"/>
                        <a:t>Provide the guidance to establish the standards for internet and data security</a:t>
                      </a:r>
                    </a:p>
                  </a:txBody>
                  <a:tcPr/>
                </a:tc>
                <a:tc>
                  <a:txBody>
                    <a:bodyPr/>
                    <a:lstStyle/>
                    <a:p>
                      <a:r>
                        <a:rPr lang="en-US" dirty="0"/>
                        <a:t>MIIT</a:t>
                      </a:r>
                    </a:p>
                  </a:txBody>
                  <a:tcPr/>
                </a:tc>
                <a:extLst>
                  <a:ext uri="{0D108BD9-81ED-4DB2-BD59-A6C34878D82A}">
                    <a16:rowId xmlns:a16="http://schemas.microsoft.com/office/drawing/2014/main" val="3563379295"/>
                  </a:ext>
                </a:extLst>
              </a:tr>
              <a:tr h="370840">
                <a:tc>
                  <a:txBody>
                    <a:bodyPr/>
                    <a:lstStyle/>
                    <a:p>
                      <a:r>
                        <a:rPr lang="en-US" dirty="0"/>
                        <a:t>2022</a:t>
                      </a:r>
                    </a:p>
                  </a:txBody>
                  <a:tcPr/>
                </a:tc>
                <a:tc>
                  <a:txBody>
                    <a:bodyPr/>
                    <a:lstStyle/>
                    <a:p>
                      <a:r>
                        <a:rPr lang="en-US" dirty="0"/>
                        <a:t>Guidelines for Autonomous Driving Vehicle Transport Safety Services</a:t>
                      </a:r>
                    </a:p>
                  </a:txBody>
                  <a:tcPr/>
                </a:tc>
                <a:tc>
                  <a:txBody>
                    <a:bodyPr/>
                    <a:lstStyle/>
                    <a:p>
                      <a:r>
                        <a:rPr lang="en-US" dirty="0"/>
                        <a:t>Prepare to deploy autonomous shuttles in scenarios such as closed-loop rapid transit systems for urban public transit services</a:t>
                      </a:r>
                    </a:p>
                  </a:txBody>
                  <a:tcPr/>
                </a:tc>
                <a:tc>
                  <a:txBody>
                    <a:bodyPr/>
                    <a:lstStyle/>
                    <a:p>
                      <a:r>
                        <a:rPr lang="en-US" dirty="0"/>
                        <a:t>Ministry of Transport</a:t>
                      </a:r>
                    </a:p>
                  </a:txBody>
                  <a:tcPr/>
                </a:tc>
                <a:extLst>
                  <a:ext uri="{0D108BD9-81ED-4DB2-BD59-A6C34878D82A}">
                    <a16:rowId xmlns:a16="http://schemas.microsoft.com/office/drawing/2014/main" val="4100241817"/>
                  </a:ext>
                </a:extLst>
              </a:tr>
              <a:tr h="370840">
                <a:tc>
                  <a:txBody>
                    <a:bodyPr/>
                    <a:lstStyle/>
                    <a:p>
                      <a:r>
                        <a:rPr lang="en-US" altLang="zh-CN" dirty="0"/>
                        <a:t>2022</a:t>
                      </a:r>
                      <a:endParaRPr lang="en-US" dirty="0"/>
                    </a:p>
                  </a:txBody>
                  <a:tcPr/>
                </a:tc>
                <a:tc>
                  <a:txBody>
                    <a:bodyPr/>
                    <a:lstStyle/>
                    <a:p>
                      <a:r>
                        <a:rPr lang="en-US" dirty="0"/>
                        <a:t>Notice on Supporting the Construction of Demonstrative Applications for Next-Generation Artificial Intelligence Scenarios</a:t>
                      </a:r>
                    </a:p>
                  </a:txBody>
                  <a:tcPr/>
                </a:tc>
                <a:tc>
                  <a:txBody>
                    <a:bodyPr/>
                    <a:lstStyle/>
                    <a:p>
                      <a:r>
                        <a:rPr lang="en-US" dirty="0"/>
                        <a:t>Develop demonstration applications for automated driving in complex conditions such as intersections, roundabouts, and ramps, promote scenarios like unmanned highway logistics, highly automated driving, intelligent connected transit, and autonomous parking</a:t>
                      </a:r>
                    </a:p>
                  </a:txBody>
                  <a:tcPr/>
                </a:tc>
                <a:tc>
                  <a:txBody>
                    <a:bodyPr/>
                    <a:lstStyle/>
                    <a:p>
                      <a:r>
                        <a:rPr lang="en-US" dirty="0"/>
                        <a:t>Ministry of Science and Technology</a:t>
                      </a:r>
                    </a:p>
                  </a:txBody>
                  <a:tcPr/>
                </a:tc>
                <a:extLst>
                  <a:ext uri="{0D108BD9-81ED-4DB2-BD59-A6C34878D82A}">
                    <a16:rowId xmlns:a16="http://schemas.microsoft.com/office/drawing/2014/main" val="3659532279"/>
                  </a:ext>
                </a:extLst>
              </a:tr>
            </a:tbl>
          </a:graphicData>
        </a:graphic>
      </p:graphicFrame>
    </p:spTree>
    <p:extLst>
      <p:ext uri="{BB962C8B-B14F-4D97-AF65-F5344CB8AC3E}">
        <p14:creationId xmlns:p14="http://schemas.microsoft.com/office/powerpoint/2010/main" val="1031530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7B678C-6F0E-74A4-7795-6F0771440189}"/>
              </a:ext>
            </a:extLst>
          </p:cNvPr>
          <p:cNvSpPr>
            <a:spLocks noGrp="1"/>
          </p:cNvSpPr>
          <p:nvPr>
            <p:ph type="sldNum" sz="quarter" idx="4"/>
          </p:nvPr>
        </p:nvSpPr>
        <p:spPr/>
        <p:txBody>
          <a:bodyPr/>
          <a:lstStyle/>
          <a:p>
            <a:pPr>
              <a:defRPr/>
            </a:pPr>
            <a:fld id="{D88407D9-4131-444A-84CE-6553CC3611F5}" type="slidenum">
              <a:rPr lang="en-US" sz="900" smtClean="0"/>
              <a:pPr>
                <a:defRPr/>
              </a:pPr>
              <a:t>24</a:t>
            </a:fld>
            <a:endParaRPr lang="en-US" sz="900" dirty="0"/>
          </a:p>
        </p:txBody>
      </p:sp>
      <p:sp>
        <p:nvSpPr>
          <p:cNvPr id="3" name="Text Placeholder 5">
            <a:extLst>
              <a:ext uri="{FF2B5EF4-FFF2-40B4-BE49-F238E27FC236}">
                <a16:creationId xmlns:a16="http://schemas.microsoft.com/office/drawing/2014/main" id="{C46DF5B7-BA4A-ED5F-065E-B45F16F9C444}"/>
              </a:ext>
            </a:extLst>
          </p:cNvPr>
          <p:cNvSpPr txBox="1">
            <a:spLocks/>
          </p:cNvSpPr>
          <p:nvPr/>
        </p:nvSpPr>
        <p:spPr>
          <a:xfrm>
            <a:off x="0" y="1450906"/>
            <a:ext cx="6548438" cy="390525"/>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US" sz="1200" b="1" dirty="0">
                <a:solidFill>
                  <a:srgbClr val="C00000"/>
                </a:solidFill>
              </a:rPr>
              <a:t>Important national policies for intelligent connected vehicles (ICVs) development (continued)</a:t>
            </a:r>
          </a:p>
        </p:txBody>
      </p:sp>
      <p:sp>
        <p:nvSpPr>
          <p:cNvPr id="11" name="Text Placeholder 3">
            <a:extLst>
              <a:ext uri="{FF2B5EF4-FFF2-40B4-BE49-F238E27FC236}">
                <a16:creationId xmlns:a16="http://schemas.microsoft.com/office/drawing/2014/main" id="{4B0F8A2C-F618-59DF-FECA-265DB507D76D}"/>
              </a:ext>
            </a:extLst>
          </p:cNvPr>
          <p:cNvSpPr txBox="1">
            <a:spLocks/>
          </p:cNvSpPr>
          <p:nvPr/>
        </p:nvSpPr>
        <p:spPr>
          <a:xfrm>
            <a:off x="309563" y="716094"/>
            <a:ext cx="618920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China—National Policies</a:t>
            </a:r>
          </a:p>
        </p:txBody>
      </p:sp>
      <p:graphicFrame>
        <p:nvGraphicFramePr>
          <p:cNvPr id="2" name="Table 1">
            <a:extLst>
              <a:ext uri="{FF2B5EF4-FFF2-40B4-BE49-F238E27FC236}">
                <a16:creationId xmlns:a16="http://schemas.microsoft.com/office/drawing/2014/main" id="{B349B245-6454-6A58-8580-F8BDDAB9958B}"/>
              </a:ext>
            </a:extLst>
          </p:cNvPr>
          <p:cNvGraphicFramePr>
            <a:graphicFrameLocks noGrp="1"/>
          </p:cNvGraphicFramePr>
          <p:nvPr>
            <p:extLst>
              <p:ext uri="{D42A27DB-BD31-4B8C-83A1-F6EECF244321}">
                <p14:modId xmlns:p14="http://schemas.microsoft.com/office/powerpoint/2010/main" val="1656150969"/>
              </p:ext>
            </p:extLst>
          </p:nvPr>
        </p:nvGraphicFramePr>
        <p:xfrm>
          <a:off x="116564" y="1987735"/>
          <a:ext cx="6575205" cy="6383020"/>
        </p:xfrm>
        <a:graphic>
          <a:graphicData uri="http://schemas.openxmlformats.org/drawingml/2006/table">
            <a:tbl>
              <a:tblPr firstRow="1" bandRow="1">
                <a:tableStyleId>{3B4B98B0-60AC-42C2-AFA5-B58CD77FA1E5}</a:tableStyleId>
              </a:tblPr>
              <a:tblGrid>
                <a:gridCol w="621792">
                  <a:extLst>
                    <a:ext uri="{9D8B030D-6E8A-4147-A177-3AD203B41FA5}">
                      <a16:colId xmlns:a16="http://schemas.microsoft.com/office/drawing/2014/main" val="3356221641"/>
                    </a:ext>
                  </a:extLst>
                </a:gridCol>
                <a:gridCol w="1657372">
                  <a:extLst>
                    <a:ext uri="{9D8B030D-6E8A-4147-A177-3AD203B41FA5}">
                      <a16:colId xmlns:a16="http://schemas.microsoft.com/office/drawing/2014/main" val="191584651"/>
                    </a:ext>
                  </a:extLst>
                </a:gridCol>
                <a:gridCol w="3054096">
                  <a:extLst>
                    <a:ext uri="{9D8B030D-6E8A-4147-A177-3AD203B41FA5}">
                      <a16:colId xmlns:a16="http://schemas.microsoft.com/office/drawing/2014/main" val="2716169785"/>
                    </a:ext>
                  </a:extLst>
                </a:gridCol>
                <a:gridCol w="1241945">
                  <a:extLst>
                    <a:ext uri="{9D8B030D-6E8A-4147-A177-3AD203B41FA5}">
                      <a16:colId xmlns:a16="http://schemas.microsoft.com/office/drawing/2014/main" val="877815141"/>
                    </a:ext>
                  </a:extLst>
                </a:gridCol>
              </a:tblGrid>
              <a:tr h="370840">
                <a:tc>
                  <a:txBody>
                    <a:bodyPr/>
                    <a:lstStyle/>
                    <a:p>
                      <a:r>
                        <a:rPr lang="en-US" dirty="0"/>
                        <a:t>Time</a:t>
                      </a:r>
                    </a:p>
                  </a:txBody>
                  <a:tcPr/>
                </a:tc>
                <a:tc>
                  <a:txBody>
                    <a:bodyPr/>
                    <a:lstStyle/>
                    <a:p>
                      <a:r>
                        <a:rPr lang="en-US" dirty="0"/>
                        <a:t>Policy</a:t>
                      </a:r>
                    </a:p>
                  </a:txBody>
                  <a:tcPr/>
                </a:tc>
                <a:tc>
                  <a:txBody>
                    <a:bodyPr/>
                    <a:lstStyle/>
                    <a:p>
                      <a:r>
                        <a:rPr lang="en-US" dirty="0"/>
                        <a:t>Key Takeaways</a:t>
                      </a:r>
                    </a:p>
                  </a:txBody>
                  <a:tcPr/>
                </a:tc>
                <a:tc>
                  <a:txBody>
                    <a:bodyPr/>
                    <a:lstStyle/>
                    <a:p>
                      <a:r>
                        <a:rPr lang="en-US" dirty="0"/>
                        <a:t>Department</a:t>
                      </a:r>
                    </a:p>
                  </a:txBody>
                  <a:tcPr/>
                </a:tc>
                <a:extLst>
                  <a:ext uri="{0D108BD9-81ED-4DB2-BD59-A6C34878D82A}">
                    <a16:rowId xmlns:a16="http://schemas.microsoft.com/office/drawing/2014/main" val="4208606091"/>
                  </a:ext>
                </a:extLst>
              </a:tr>
              <a:tr h="370840">
                <a:tc>
                  <a:txBody>
                    <a:bodyPr/>
                    <a:lstStyle/>
                    <a:p>
                      <a:r>
                        <a:rPr lang="en-US" dirty="0"/>
                        <a:t>20</a:t>
                      </a:r>
                      <a:r>
                        <a:rPr lang="en-US" altLang="zh-CN" dirty="0"/>
                        <a:t>23</a:t>
                      </a:r>
                      <a:endParaRPr lang="en-US" dirty="0"/>
                    </a:p>
                  </a:txBody>
                  <a:tcPr/>
                </a:tc>
                <a:tc>
                  <a:txBody>
                    <a:bodyPr/>
                    <a:lstStyle/>
                    <a:p>
                      <a:r>
                        <a:rPr lang="en-US" dirty="0"/>
                        <a:t>Construction of Standard System for Intelligent Vehicle Basic Mapping</a:t>
                      </a:r>
                    </a:p>
                  </a:txBody>
                  <a:tcPr/>
                </a:tc>
                <a:tc>
                  <a:txBody>
                    <a:bodyPr/>
                    <a:lstStyle/>
                    <a:p>
                      <a:r>
                        <a:rPr lang="en-US" dirty="0"/>
                        <a:t>By the end of 2025, develop preliminary ICV basic mapping standards that is able to support autonomous driving applications</a:t>
                      </a:r>
                    </a:p>
                  </a:txBody>
                  <a:tcPr/>
                </a:tc>
                <a:tc>
                  <a:txBody>
                    <a:bodyPr/>
                    <a:lstStyle/>
                    <a:p>
                      <a:r>
                        <a:rPr lang="en-US" dirty="0"/>
                        <a:t>Ministry of National Resources</a:t>
                      </a:r>
                    </a:p>
                  </a:txBody>
                  <a:tcPr/>
                </a:tc>
                <a:extLst>
                  <a:ext uri="{0D108BD9-81ED-4DB2-BD59-A6C34878D82A}">
                    <a16:rowId xmlns:a16="http://schemas.microsoft.com/office/drawing/2014/main" val="785490280"/>
                  </a:ext>
                </a:extLst>
              </a:tr>
              <a:tr h="370840">
                <a:tc>
                  <a:txBody>
                    <a:bodyPr/>
                    <a:lstStyle/>
                    <a:p>
                      <a:r>
                        <a:rPr lang="en-US" dirty="0"/>
                        <a:t>2023</a:t>
                      </a:r>
                    </a:p>
                  </a:txBody>
                  <a:tcPr/>
                </a:tc>
                <a:tc>
                  <a:txBody>
                    <a:bodyPr/>
                    <a:lstStyle/>
                    <a:p>
                      <a:r>
                        <a:rPr lang="en-US" dirty="0"/>
                        <a:t>Guidelines for Establishing the National Standards for the ICV Industry</a:t>
                      </a:r>
                    </a:p>
                  </a:txBody>
                  <a:tcPr/>
                </a:tc>
                <a:tc>
                  <a:txBody>
                    <a:bodyPr/>
                    <a:lstStyle/>
                    <a:p>
                      <a:r>
                        <a:rPr lang="en-US" dirty="0"/>
                        <a:t>Propose to establish ICV standards step by step that adapts to China’s national conditions while at the same time align with international standards</a:t>
                      </a:r>
                    </a:p>
                  </a:txBody>
                  <a:tcPr/>
                </a:tc>
                <a:tc>
                  <a:txBody>
                    <a:bodyPr/>
                    <a:lstStyle/>
                    <a:p>
                      <a:r>
                        <a:rPr lang="en-US" sz="1350" b="0" i="0" u="none" strike="noStrike" kern="1200" dirty="0">
                          <a:solidFill>
                            <a:schemeClr val="tx1"/>
                          </a:solidFill>
                          <a:effectLst/>
                          <a:latin typeface="+mn-lt"/>
                          <a:ea typeface="+mn-ea"/>
                          <a:cs typeface="+mn-cs"/>
                        </a:rPr>
                        <a:t>MIIT, NSAC</a:t>
                      </a:r>
                      <a:endParaRPr lang="en-US" dirty="0"/>
                    </a:p>
                  </a:txBody>
                  <a:tcPr/>
                </a:tc>
                <a:extLst>
                  <a:ext uri="{0D108BD9-81ED-4DB2-BD59-A6C34878D82A}">
                    <a16:rowId xmlns:a16="http://schemas.microsoft.com/office/drawing/2014/main" val="1916064199"/>
                  </a:ext>
                </a:extLst>
              </a:tr>
              <a:tr h="370840">
                <a:tc>
                  <a:txBody>
                    <a:bodyPr/>
                    <a:lstStyle/>
                    <a:p>
                      <a:r>
                        <a:rPr lang="en-US" dirty="0"/>
                        <a:t>2023</a:t>
                      </a:r>
                    </a:p>
                  </a:txBody>
                  <a:tcPr/>
                </a:tc>
                <a:tc>
                  <a:txBody>
                    <a:bodyPr/>
                    <a:lstStyle/>
                    <a:p>
                      <a:r>
                        <a:rPr lang="en-US" dirty="0"/>
                        <a:t>Notice on Level 3 and Level 4 ICVs Testing Permission and On-Road Testing</a:t>
                      </a:r>
                    </a:p>
                  </a:txBody>
                  <a:tcPr/>
                </a:tc>
                <a:tc>
                  <a:txBody>
                    <a:bodyPr/>
                    <a:lstStyle/>
                    <a:p>
                      <a:r>
                        <a:rPr lang="en-US" dirty="0"/>
                        <a:t>The first policy in China that supports Levels 3 and 4 ICVs road testing, which allows  Levels 3 and 4 testing in closed-loop areas</a:t>
                      </a:r>
                    </a:p>
                  </a:txBody>
                  <a:tcPr/>
                </a:tc>
                <a:tc>
                  <a:txBody>
                    <a:bodyPr/>
                    <a:lstStyle/>
                    <a:p>
                      <a:r>
                        <a:rPr lang="en-US" dirty="0"/>
                        <a:t>MIIT, MPS, Ministry of Transport, Ministry of Housing and Urban-Rural Development (MHURD)</a:t>
                      </a:r>
                    </a:p>
                  </a:txBody>
                  <a:tcPr/>
                </a:tc>
                <a:extLst>
                  <a:ext uri="{0D108BD9-81ED-4DB2-BD59-A6C34878D82A}">
                    <a16:rowId xmlns:a16="http://schemas.microsoft.com/office/drawing/2014/main" val="3563379295"/>
                  </a:ext>
                </a:extLst>
              </a:tr>
              <a:tr h="370840">
                <a:tc>
                  <a:txBody>
                    <a:bodyPr/>
                    <a:lstStyle/>
                    <a:p>
                      <a:r>
                        <a:rPr lang="en-US" dirty="0"/>
                        <a:t>2023</a:t>
                      </a:r>
                    </a:p>
                  </a:txBody>
                  <a:tcPr/>
                </a:tc>
                <a:tc>
                  <a:txBody>
                    <a:bodyPr/>
                    <a:lstStyle/>
                    <a:p>
                      <a:r>
                        <a:rPr lang="en-US" dirty="0"/>
                        <a:t>Guidelines for Autonomous Driving Transport Safety Services</a:t>
                      </a:r>
                    </a:p>
                  </a:txBody>
                  <a:tcPr/>
                </a:tc>
                <a:tc>
                  <a:txBody>
                    <a:bodyPr/>
                    <a:lstStyle/>
                    <a:p>
                      <a:r>
                        <a:rPr lang="en-US" dirty="0"/>
                        <a:t>Regulate AV’s application scope and scenarios,  vehicles, human operators staffing, security</a:t>
                      </a:r>
                      <a:r>
                        <a:rPr lang="zh-CN" altLang="en-US" dirty="0"/>
                        <a:t> </a:t>
                      </a:r>
                      <a:r>
                        <a:rPr lang="en-US" altLang="zh-CN" dirty="0"/>
                        <a:t>guarantee</a:t>
                      </a:r>
                      <a:r>
                        <a:rPr lang="en-US" dirty="0"/>
                        <a:t>, and safety monitor</a:t>
                      </a:r>
                    </a:p>
                  </a:txBody>
                  <a:tcPr/>
                </a:tc>
                <a:tc>
                  <a:txBody>
                    <a:bodyPr/>
                    <a:lstStyle/>
                    <a:p>
                      <a:r>
                        <a:rPr lang="en-US" dirty="0"/>
                        <a:t>Ministry of Transport</a:t>
                      </a:r>
                    </a:p>
                  </a:txBody>
                  <a:tcPr/>
                </a:tc>
                <a:extLst>
                  <a:ext uri="{0D108BD9-81ED-4DB2-BD59-A6C34878D82A}">
                    <a16:rowId xmlns:a16="http://schemas.microsoft.com/office/drawing/2014/main" val="4100241817"/>
                  </a:ext>
                </a:extLst>
              </a:tr>
              <a:tr h="370840">
                <a:tc>
                  <a:txBody>
                    <a:bodyPr/>
                    <a:lstStyle/>
                    <a:p>
                      <a:r>
                        <a:rPr lang="en-US" altLang="zh-CN" dirty="0"/>
                        <a:t>2023</a:t>
                      </a:r>
                      <a:endParaRPr lang="en-US" dirty="0"/>
                    </a:p>
                  </a:txBody>
                  <a:tcPr/>
                </a:tc>
                <a:tc>
                  <a:txBody>
                    <a:bodyPr/>
                    <a:lstStyle/>
                    <a:p>
                      <a:r>
                        <a:rPr lang="zh-CN" altLang="en-US" dirty="0"/>
                        <a:t>“</a:t>
                      </a:r>
                      <a:r>
                        <a:rPr lang="en-US" altLang="zh-CN" dirty="0"/>
                        <a:t>Data Element X</a:t>
                      </a:r>
                      <a:r>
                        <a:rPr lang="zh-CN" altLang="en-US" dirty="0"/>
                        <a:t>”</a:t>
                      </a:r>
                      <a:r>
                        <a:rPr lang="en-US" altLang="zh-CN" dirty="0"/>
                        <a:t> Three-Year Initiative</a:t>
                      </a:r>
                      <a:r>
                        <a:rPr lang="zh-CN" altLang="en-US" dirty="0"/>
                        <a:t> </a:t>
                      </a:r>
                      <a:r>
                        <a:rPr lang="en-US" altLang="zh-CN" dirty="0"/>
                        <a:t>(2024-2026)</a:t>
                      </a:r>
                      <a:endParaRPr lang="en-US" dirty="0"/>
                    </a:p>
                  </a:txBody>
                  <a:tcPr/>
                </a:tc>
                <a:tc>
                  <a:txBody>
                    <a:bodyPr/>
                    <a:lstStyle/>
                    <a:p>
                      <a:r>
                        <a:rPr lang="en-US" dirty="0"/>
                        <a:t>Support autonomous vehicle commercial operations in specific areas and time, break barriers between data suppliers such as auto makers, 3</a:t>
                      </a:r>
                      <a:r>
                        <a:rPr lang="en-US" baseline="30000" dirty="0"/>
                        <a:t>rd</a:t>
                      </a:r>
                      <a:r>
                        <a:rPr lang="en-US" dirty="0"/>
                        <a:t> parties, and transport enterprises, promote multi-source data fusion and improve ICV innovative services and proactive safety</a:t>
                      </a:r>
                    </a:p>
                  </a:txBody>
                  <a:tcPr/>
                </a:tc>
                <a:tc>
                  <a:txBody>
                    <a:bodyPr/>
                    <a:lstStyle/>
                    <a:p>
                      <a:r>
                        <a:rPr lang="en-US" dirty="0"/>
                        <a:t>National Development and Reform Commission (NDRC)</a:t>
                      </a:r>
                    </a:p>
                  </a:txBody>
                  <a:tcPr/>
                </a:tc>
                <a:extLst>
                  <a:ext uri="{0D108BD9-81ED-4DB2-BD59-A6C34878D82A}">
                    <a16:rowId xmlns:a16="http://schemas.microsoft.com/office/drawing/2014/main" val="3659532279"/>
                  </a:ext>
                </a:extLst>
              </a:tr>
            </a:tbl>
          </a:graphicData>
        </a:graphic>
      </p:graphicFrame>
    </p:spTree>
    <p:extLst>
      <p:ext uri="{BB962C8B-B14F-4D97-AF65-F5344CB8AC3E}">
        <p14:creationId xmlns:p14="http://schemas.microsoft.com/office/powerpoint/2010/main" val="379048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Automated Vehicle R &amp; D and Market Assessment</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This section will introduce the market situation of automated vehicle (AV) development covering the following areas:</a:t>
            </a:r>
          </a:p>
          <a:p>
            <a:pPr marL="0" indent="0">
              <a:buNone/>
            </a:pPr>
            <a:r>
              <a:rPr lang="en-US" sz="1400" dirty="0">
                <a:solidFill>
                  <a:schemeClr val="bg1"/>
                </a:solidFill>
              </a:rPr>
              <a:t>	</a:t>
            </a:r>
          </a:p>
          <a:p>
            <a:pPr lvl="1"/>
            <a:r>
              <a:rPr lang="en-US" sz="1400" dirty="0">
                <a:solidFill>
                  <a:schemeClr val="bg1"/>
                </a:solidFill>
              </a:rPr>
              <a:t>R &amp; D activities</a:t>
            </a:r>
          </a:p>
          <a:p>
            <a:pPr lvl="1"/>
            <a:r>
              <a:rPr lang="en-US" sz="1400" dirty="0">
                <a:solidFill>
                  <a:schemeClr val="bg1"/>
                </a:solidFill>
              </a:rPr>
              <a:t>AV testing and major players in the United States</a:t>
            </a:r>
          </a:p>
          <a:p>
            <a:pPr lvl="1"/>
            <a:r>
              <a:rPr lang="en-US" sz="1400" dirty="0">
                <a:solidFill>
                  <a:schemeClr val="bg1"/>
                </a:solidFill>
              </a:rPr>
              <a:t>AV market size and penetration rate</a:t>
            </a:r>
          </a:p>
          <a:p>
            <a:pPr lvl="1"/>
            <a:endParaRPr lang="en-US" sz="1400" dirty="0">
              <a:solidFill>
                <a:schemeClr val="bg1"/>
              </a:solidFill>
            </a:endParaRPr>
          </a:p>
          <a:p>
            <a:pPr lvl="1"/>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4248703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48D010-63D0-FEB6-6851-B8B0243E92B4}"/>
              </a:ext>
            </a:extLst>
          </p:cNvPr>
          <p:cNvSpPr>
            <a:spLocks noGrp="1"/>
          </p:cNvSpPr>
          <p:nvPr>
            <p:ph type="body" sz="quarter" idx="37"/>
          </p:nvPr>
        </p:nvSpPr>
        <p:spPr>
          <a:xfrm>
            <a:off x="91849" y="780747"/>
            <a:ext cx="6875008" cy="390525"/>
          </a:xfrm>
        </p:spPr>
        <p:txBody>
          <a:bodyPr/>
          <a:lstStyle/>
          <a:p>
            <a:r>
              <a:rPr lang="en-US" dirty="0"/>
              <a:t>Automated Vehicle Testing Activities in the United States</a:t>
            </a:r>
          </a:p>
        </p:txBody>
      </p:sp>
      <p:sp>
        <p:nvSpPr>
          <p:cNvPr id="6" name="Text Placeholder 5">
            <a:extLst>
              <a:ext uri="{FF2B5EF4-FFF2-40B4-BE49-F238E27FC236}">
                <a16:creationId xmlns:a16="http://schemas.microsoft.com/office/drawing/2014/main" id="{4C720768-EA17-BF2A-4890-55AEA92BA2A6}"/>
              </a:ext>
            </a:extLst>
          </p:cNvPr>
          <p:cNvSpPr>
            <a:spLocks noGrp="1"/>
          </p:cNvSpPr>
          <p:nvPr>
            <p:ph type="body" sz="quarter" idx="39"/>
          </p:nvPr>
        </p:nvSpPr>
        <p:spPr>
          <a:xfrm>
            <a:off x="277864" y="1804789"/>
            <a:ext cx="6302272" cy="1852811"/>
          </a:xfrm>
        </p:spPr>
        <p:txBody>
          <a:bodyPr/>
          <a:lstStyle/>
          <a:p>
            <a:r>
              <a:rPr lang="en-US" dirty="0"/>
              <a:t>Automated driving players test their technologies and systems on public roads and voluntarily submit information about the testing to National Highway Traffic Safety Administration (NHTSA). NHTSA demonstrates that testing sites are distributed throughout the United States, with more tests completed in California, Michigan, Arizona, Florida, and D.C. (larger red dots in the figure below indicate higher number of vehicles being tested at that location).</a:t>
            </a:r>
            <a:r>
              <a:rPr lang="zh-CN" altLang="en-US" dirty="0"/>
              <a:t> </a:t>
            </a:r>
            <a:r>
              <a:rPr lang="en-US" altLang="zh-CN" dirty="0"/>
              <a:t>T</a:t>
            </a:r>
            <a:r>
              <a:rPr lang="en-US" dirty="0"/>
              <a:t>he most testing road is urban street. Other sites include highway, parking lot and driveway, university campus, freeway, business campus, sidewalk, rural road, and others. Shuttles and passenger cars were most tested, followed by delivery robot, heavy duty truck, SUV, Van, light duty truck, tractor trailer, bus, and mixed fleet. </a:t>
            </a:r>
          </a:p>
        </p:txBody>
      </p:sp>
      <p:sp>
        <p:nvSpPr>
          <p:cNvPr id="7" name="Slide Number Placeholder 6">
            <a:extLst>
              <a:ext uri="{FF2B5EF4-FFF2-40B4-BE49-F238E27FC236}">
                <a16:creationId xmlns:a16="http://schemas.microsoft.com/office/drawing/2014/main" id="{D6283C40-F14E-3DB8-6600-3CB27C1A9435}"/>
              </a:ext>
            </a:extLst>
          </p:cNvPr>
          <p:cNvSpPr>
            <a:spLocks noGrp="1"/>
          </p:cNvSpPr>
          <p:nvPr>
            <p:ph type="sldNum" sz="quarter" idx="4"/>
          </p:nvPr>
        </p:nvSpPr>
        <p:spPr/>
        <p:txBody>
          <a:bodyPr/>
          <a:lstStyle/>
          <a:p>
            <a:pPr>
              <a:defRPr/>
            </a:pPr>
            <a:fld id="{D88407D9-4131-444A-84CE-6553CC3611F5}" type="slidenum">
              <a:rPr lang="en-US" sz="900" smtClean="0"/>
              <a:pPr>
                <a:defRPr/>
              </a:pPr>
              <a:t>26</a:t>
            </a:fld>
            <a:endParaRPr lang="en-US" sz="900"/>
          </a:p>
        </p:txBody>
      </p:sp>
      <p:pic>
        <p:nvPicPr>
          <p:cNvPr id="8" name="Picture 7">
            <a:extLst>
              <a:ext uri="{FF2B5EF4-FFF2-40B4-BE49-F238E27FC236}">
                <a16:creationId xmlns:a16="http://schemas.microsoft.com/office/drawing/2014/main" id="{7D37AE52-DCCE-A0B5-DE3A-F9B5E46345C2}"/>
              </a:ext>
            </a:extLst>
          </p:cNvPr>
          <p:cNvPicPr>
            <a:picLocks noChangeAspect="1"/>
          </p:cNvPicPr>
          <p:nvPr/>
        </p:nvPicPr>
        <p:blipFill>
          <a:blip r:embed="rId2"/>
          <a:stretch>
            <a:fillRect/>
          </a:stretch>
        </p:blipFill>
        <p:spPr>
          <a:xfrm>
            <a:off x="320249" y="3462349"/>
            <a:ext cx="6259887" cy="3876862"/>
          </a:xfrm>
          <a:prstGeom prst="rect">
            <a:avLst/>
          </a:prstGeom>
        </p:spPr>
      </p:pic>
      <p:sp>
        <p:nvSpPr>
          <p:cNvPr id="2" name="TextBox 1">
            <a:extLst>
              <a:ext uri="{FF2B5EF4-FFF2-40B4-BE49-F238E27FC236}">
                <a16:creationId xmlns:a16="http://schemas.microsoft.com/office/drawing/2014/main" id="{97723E44-EFE2-1558-DE81-47FEFF19863E}"/>
              </a:ext>
            </a:extLst>
          </p:cNvPr>
          <p:cNvSpPr txBox="1"/>
          <p:nvPr/>
        </p:nvSpPr>
        <p:spPr>
          <a:xfrm>
            <a:off x="544286" y="7339211"/>
            <a:ext cx="3331028" cy="276999"/>
          </a:xfrm>
          <a:prstGeom prst="rect">
            <a:avLst/>
          </a:prstGeom>
          <a:noFill/>
        </p:spPr>
        <p:txBody>
          <a:bodyPr wrap="square" rtlCol="0">
            <a:spAutoFit/>
          </a:bodyPr>
          <a:lstStyle/>
          <a:p>
            <a:r>
              <a:rPr lang="en-US" sz="1200" i="1" dirty="0">
                <a:solidFill>
                  <a:schemeClr val="bg2">
                    <a:lumMod val="75000"/>
                  </a:schemeClr>
                </a:solidFill>
              </a:rPr>
              <a:t>Data Source: NHTSA</a:t>
            </a:r>
          </a:p>
        </p:txBody>
      </p:sp>
    </p:spTree>
    <p:extLst>
      <p:ext uri="{BB962C8B-B14F-4D97-AF65-F5344CB8AC3E}">
        <p14:creationId xmlns:p14="http://schemas.microsoft.com/office/powerpoint/2010/main" val="451344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FB58FF-4C72-C074-FB0D-E7266F0405A1}"/>
              </a:ext>
            </a:extLst>
          </p:cNvPr>
          <p:cNvSpPr>
            <a:spLocks noGrp="1"/>
          </p:cNvSpPr>
          <p:nvPr>
            <p:ph type="body" sz="quarter" idx="37"/>
          </p:nvPr>
        </p:nvSpPr>
        <p:spPr/>
        <p:txBody>
          <a:bodyPr/>
          <a:lstStyle/>
          <a:p>
            <a:r>
              <a:rPr lang="en-US" dirty="0"/>
              <a:t>Number of Active Testing Sites by State</a:t>
            </a:r>
          </a:p>
        </p:txBody>
      </p:sp>
      <p:sp>
        <p:nvSpPr>
          <p:cNvPr id="6" name="Text Placeholder 5">
            <a:extLst>
              <a:ext uri="{FF2B5EF4-FFF2-40B4-BE49-F238E27FC236}">
                <a16:creationId xmlns:a16="http://schemas.microsoft.com/office/drawing/2014/main" id="{53351E2E-A6CD-4C4A-F7C2-2CD0199963FA}"/>
              </a:ext>
            </a:extLst>
          </p:cNvPr>
          <p:cNvSpPr>
            <a:spLocks noGrp="1"/>
          </p:cNvSpPr>
          <p:nvPr>
            <p:ph type="body" sz="quarter" idx="39"/>
          </p:nvPr>
        </p:nvSpPr>
        <p:spPr/>
        <p:txBody>
          <a:bodyPr/>
          <a:lstStyle/>
          <a:p>
            <a:r>
              <a:rPr lang="en-US" dirty="0"/>
              <a:t>The NHTSA summarized the number of automated vehicle active testing sites across the country. It turns out that California has the most testing sites, followed by Florida, Michigan, Texas, Arizona, and D.C.. Many auto makers, tech companies, and AV start-ups are headquartered or have subsidiaries in those regions, which enables AV development much faster than other states. NHTSA has not received any testing report from 30+ states (yellow marked).</a:t>
            </a:r>
          </a:p>
        </p:txBody>
      </p:sp>
      <p:sp>
        <p:nvSpPr>
          <p:cNvPr id="7" name="Slide Number Placeholder 6">
            <a:extLst>
              <a:ext uri="{FF2B5EF4-FFF2-40B4-BE49-F238E27FC236}">
                <a16:creationId xmlns:a16="http://schemas.microsoft.com/office/drawing/2014/main" id="{CB76C85D-398F-05D0-F86F-C878C1F67D88}"/>
              </a:ext>
            </a:extLst>
          </p:cNvPr>
          <p:cNvSpPr>
            <a:spLocks noGrp="1"/>
          </p:cNvSpPr>
          <p:nvPr>
            <p:ph type="sldNum" sz="quarter" idx="4"/>
          </p:nvPr>
        </p:nvSpPr>
        <p:spPr/>
        <p:txBody>
          <a:bodyPr/>
          <a:lstStyle/>
          <a:p>
            <a:pPr>
              <a:defRPr/>
            </a:pPr>
            <a:fld id="{D88407D9-4131-444A-84CE-6553CC3611F5}" type="slidenum">
              <a:rPr lang="en-US" sz="900" smtClean="0"/>
              <a:pPr>
                <a:defRPr/>
              </a:pPr>
              <a:t>27</a:t>
            </a:fld>
            <a:endParaRPr lang="en-US" sz="900" dirty="0"/>
          </a:p>
        </p:txBody>
      </p:sp>
      <p:pic>
        <p:nvPicPr>
          <p:cNvPr id="8" name="Picture 7">
            <a:extLst>
              <a:ext uri="{FF2B5EF4-FFF2-40B4-BE49-F238E27FC236}">
                <a16:creationId xmlns:a16="http://schemas.microsoft.com/office/drawing/2014/main" id="{69907DC2-2122-FD4D-79B7-E4CFE53B6D0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2" y="3091931"/>
            <a:ext cx="6361761" cy="4329250"/>
          </a:xfrm>
          <a:prstGeom prst="rect">
            <a:avLst/>
          </a:prstGeom>
        </p:spPr>
      </p:pic>
      <p:sp>
        <p:nvSpPr>
          <p:cNvPr id="2" name="TextBox 1">
            <a:extLst>
              <a:ext uri="{FF2B5EF4-FFF2-40B4-BE49-F238E27FC236}">
                <a16:creationId xmlns:a16="http://schemas.microsoft.com/office/drawing/2014/main" id="{92329BC9-EAF9-6083-757F-8D165CB5C5DE}"/>
              </a:ext>
            </a:extLst>
          </p:cNvPr>
          <p:cNvSpPr txBox="1"/>
          <p:nvPr/>
        </p:nvSpPr>
        <p:spPr>
          <a:xfrm>
            <a:off x="598715" y="7521103"/>
            <a:ext cx="3331028" cy="276999"/>
          </a:xfrm>
          <a:prstGeom prst="rect">
            <a:avLst/>
          </a:prstGeom>
          <a:noFill/>
        </p:spPr>
        <p:txBody>
          <a:bodyPr wrap="square" rtlCol="0">
            <a:spAutoFit/>
          </a:bodyPr>
          <a:lstStyle/>
          <a:p>
            <a:r>
              <a:rPr lang="en-US" sz="1200" i="1" dirty="0">
                <a:solidFill>
                  <a:schemeClr val="bg2">
                    <a:lumMod val="75000"/>
                  </a:schemeClr>
                </a:solidFill>
              </a:rPr>
              <a:t>Data Source: NHTSA</a:t>
            </a:r>
          </a:p>
        </p:txBody>
      </p:sp>
    </p:spTree>
    <p:extLst>
      <p:ext uri="{BB962C8B-B14F-4D97-AF65-F5344CB8AC3E}">
        <p14:creationId xmlns:p14="http://schemas.microsoft.com/office/powerpoint/2010/main" val="201916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A24CB8-4E9F-A5A0-0739-76A16B61162E}"/>
              </a:ext>
            </a:extLst>
          </p:cNvPr>
          <p:cNvSpPr>
            <a:spLocks noGrp="1"/>
          </p:cNvSpPr>
          <p:nvPr>
            <p:ph type="body" sz="quarter" idx="37"/>
          </p:nvPr>
        </p:nvSpPr>
        <p:spPr/>
        <p:txBody>
          <a:bodyPr/>
          <a:lstStyle/>
          <a:p>
            <a:r>
              <a:rPr lang="en-US" dirty="0"/>
              <a:t>Number of Active Testing Sites by Company</a:t>
            </a:r>
          </a:p>
          <a:p>
            <a:endParaRPr lang="en-US" dirty="0"/>
          </a:p>
        </p:txBody>
      </p:sp>
      <p:sp>
        <p:nvSpPr>
          <p:cNvPr id="6" name="Text Placeholder 5">
            <a:extLst>
              <a:ext uri="{FF2B5EF4-FFF2-40B4-BE49-F238E27FC236}">
                <a16:creationId xmlns:a16="http://schemas.microsoft.com/office/drawing/2014/main" id="{A16A99FB-9AF5-0170-FDF8-7D1CCB7EE0F2}"/>
              </a:ext>
            </a:extLst>
          </p:cNvPr>
          <p:cNvSpPr>
            <a:spLocks noGrp="1"/>
          </p:cNvSpPr>
          <p:nvPr>
            <p:ph type="body" sz="quarter" idx="39"/>
          </p:nvPr>
        </p:nvSpPr>
        <p:spPr/>
        <p:txBody>
          <a:bodyPr/>
          <a:lstStyle/>
          <a:p>
            <a:r>
              <a:rPr lang="en-US" dirty="0"/>
              <a:t>Distributed by company, Beep has tested automated vehicles at 14 sites which are the most, followed by Mercedes-Benz, Waymo, Embark Trucks, </a:t>
            </a:r>
            <a:r>
              <a:rPr lang="en-US" dirty="0" err="1"/>
              <a:t>Nuro</a:t>
            </a:r>
            <a:r>
              <a:rPr lang="en-US" dirty="0"/>
              <a:t>, and many others. It should be noted that, however, higher number of testing sites does not necessarily mean more testing vehicles, higher number of tests, and more advanced AV technologies of the company. The amount of tests and robustness of the technology will be discussed in later slides. This slide only briefly describes the distribution of the number of testing sites across companies. </a:t>
            </a:r>
          </a:p>
        </p:txBody>
      </p:sp>
      <p:sp>
        <p:nvSpPr>
          <p:cNvPr id="7" name="Slide Number Placeholder 6">
            <a:extLst>
              <a:ext uri="{FF2B5EF4-FFF2-40B4-BE49-F238E27FC236}">
                <a16:creationId xmlns:a16="http://schemas.microsoft.com/office/drawing/2014/main" id="{61331465-C063-01CA-2CE7-C6098B01A0C9}"/>
              </a:ext>
            </a:extLst>
          </p:cNvPr>
          <p:cNvSpPr>
            <a:spLocks noGrp="1"/>
          </p:cNvSpPr>
          <p:nvPr>
            <p:ph type="sldNum" sz="quarter" idx="4"/>
          </p:nvPr>
        </p:nvSpPr>
        <p:spPr/>
        <p:txBody>
          <a:bodyPr/>
          <a:lstStyle/>
          <a:p>
            <a:pPr>
              <a:defRPr/>
            </a:pPr>
            <a:fld id="{D88407D9-4131-444A-84CE-6553CC3611F5}" type="slidenum">
              <a:rPr lang="en-US" sz="900" smtClean="0"/>
              <a:pPr>
                <a:defRPr/>
              </a:pPr>
              <a:t>28</a:t>
            </a:fld>
            <a:endParaRPr lang="en-US" sz="900" dirty="0"/>
          </a:p>
        </p:txBody>
      </p:sp>
      <p:pic>
        <p:nvPicPr>
          <p:cNvPr id="2" name="Picture 1">
            <a:extLst>
              <a:ext uri="{FF2B5EF4-FFF2-40B4-BE49-F238E27FC236}">
                <a16:creationId xmlns:a16="http://schemas.microsoft.com/office/drawing/2014/main" id="{FF9C5D0F-5B81-0334-B067-7D7C307CE4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1" y="3377865"/>
            <a:ext cx="6311383" cy="4143237"/>
          </a:xfrm>
          <a:prstGeom prst="rect">
            <a:avLst/>
          </a:prstGeom>
        </p:spPr>
      </p:pic>
      <p:sp>
        <p:nvSpPr>
          <p:cNvPr id="5" name="TextBox 4">
            <a:extLst>
              <a:ext uri="{FF2B5EF4-FFF2-40B4-BE49-F238E27FC236}">
                <a16:creationId xmlns:a16="http://schemas.microsoft.com/office/drawing/2014/main" id="{C22951F8-F0AE-0A6D-EC2E-ABE124BF07D3}"/>
              </a:ext>
            </a:extLst>
          </p:cNvPr>
          <p:cNvSpPr txBox="1"/>
          <p:nvPr/>
        </p:nvSpPr>
        <p:spPr>
          <a:xfrm>
            <a:off x="794658" y="7550350"/>
            <a:ext cx="3331028" cy="276999"/>
          </a:xfrm>
          <a:prstGeom prst="rect">
            <a:avLst/>
          </a:prstGeom>
          <a:noFill/>
        </p:spPr>
        <p:txBody>
          <a:bodyPr wrap="square" rtlCol="0">
            <a:spAutoFit/>
          </a:bodyPr>
          <a:lstStyle/>
          <a:p>
            <a:r>
              <a:rPr lang="en-US" sz="1200" i="1" dirty="0">
                <a:solidFill>
                  <a:schemeClr val="bg2">
                    <a:lumMod val="75000"/>
                  </a:schemeClr>
                </a:solidFill>
              </a:rPr>
              <a:t>Data Source: NHTSA</a:t>
            </a:r>
          </a:p>
        </p:txBody>
      </p:sp>
    </p:spTree>
    <p:extLst>
      <p:ext uri="{BB962C8B-B14F-4D97-AF65-F5344CB8AC3E}">
        <p14:creationId xmlns:p14="http://schemas.microsoft.com/office/powerpoint/2010/main" val="2510022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3F5887-F2C0-A853-5E9D-A9913EA1AA8B}"/>
              </a:ext>
            </a:extLst>
          </p:cNvPr>
          <p:cNvSpPr>
            <a:spLocks noGrp="1"/>
          </p:cNvSpPr>
          <p:nvPr>
            <p:ph type="body" sz="quarter" idx="37"/>
          </p:nvPr>
        </p:nvSpPr>
        <p:spPr>
          <a:xfrm>
            <a:off x="189206" y="735386"/>
            <a:ext cx="5831549" cy="390525"/>
          </a:xfrm>
        </p:spPr>
        <p:txBody>
          <a:bodyPr/>
          <a:lstStyle/>
          <a:p>
            <a:r>
              <a:rPr lang="en-US" dirty="0"/>
              <a:t>State Distribution of Company Testing Sites</a:t>
            </a:r>
          </a:p>
        </p:txBody>
      </p:sp>
      <p:sp>
        <p:nvSpPr>
          <p:cNvPr id="7" name="Slide Number Placeholder 6">
            <a:extLst>
              <a:ext uri="{FF2B5EF4-FFF2-40B4-BE49-F238E27FC236}">
                <a16:creationId xmlns:a16="http://schemas.microsoft.com/office/drawing/2014/main" id="{5FB838BC-63FE-8C18-CC20-39685F3CB215}"/>
              </a:ext>
            </a:extLst>
          </p:cNvPr>
          <p:cNvSpPr>
            <a:spLocks noGrp="1"/>
          </p:cNvSpPr>
          <p:nvPr>
            <p:ph type="sldNum" sz="quarter" idx="4"/>
          </p:nvPr>
        </p:nvSpPr>
        <p:spPr/>
        <p:txBody>
          <a:bodyPr/>
          <a:lstStyle/>
          <a:p>
            <a:pPr>
              <a:defRPr/>
            </a:pPr>
            <a:fld id="{D88407D9-4131-444A-84CE-6553CC3611F5}" type="slidenum">
              <a:rPr lang="en-US" sz="900" smtClean="0"/>
              <a:pPr>
                <a:defRPr/>
              </a:pPr>
              <a:t>29</a:t>
            </a:fld>
            <a:endParaRPr lang="en-US" sz="900" dirty="0"/>
          </a:p>
        </p:txBody>
      </p:sp>
      <p:sp>
        <p:nvSpPr>
          <p:cNvPr id="20" name="Text Placeholder 19">
            <a:extLst>
              <a:ext uri="{FF2B5EF4-FFF2-40B4-BE49-F238E27FC236}">
                <a16:creationId xmlns:a16="http://schemas.microsoft.com/office/drawing/2014/main" id="{3462A736-B950-6B48-7C51-5C1C99D97383}"/>
              </a:ext>
            </a:extLst>
          </p:cNvPr>
          <p:cNvSpPr>
            <a:spLocks noGrp="1"/>
          </p:cNvSpPr>
          <p:nvPr>
            <p:ph type="body" sz="quarter" idx="39"/>
          </p:nvPr>
        </p:nvSpPr>
        <p:spPr>
          <a:xfrm>
            <a:off x="309562" y="8071492"/>
            <a:ext cx="6302272" cy="566669"/>
          </a:xfrm>
        </p:spPr>
        <p:txBody>
          <a:bodyPr/>
          <a:lstStyle/>
          <a:p>
            <a:r>
              <a:rPr lang="en-US" dirty="0"/>
              <a:t>The interactive mode of the diagram is provided here:</a:t>
            </a:r>
          </a:p>
          <a:p>
            <a:r>
              <a:rPr lang="en-US" i="1" u="sng" dirty="0">
                <a:solidFill>
                  <a:srgbClr val="00B0F0"/>
                </a:solidFill>
              </a:rPr>
              <a:t>file:///Volumes/work/Projects/AV%20Outlook%20US/scripts/company-</a:t>
            </a:r>
            <a:r>
              <a:rPr lang="en-US" i="1" u="sng" dirty="0" err="1">
                <a:solidFill>
                  <a:srgbClr val="00B0F0"/>
                </a:solidFill>
              </a:rPr>
              <a:t>states.html</a:t>
            </a:r>
            <a:endParaRPr lang="en-US" i="1" u="sng" dirty="0">
              <a:solidFill>
                <a:srgbClr val="00B0F0"/>
              </a:solidFill>
            </a:endParaRPr>
          </a:p>
        </p:txBody>
      </p:sp>
      <p:pic>
        <p:nvPicPr>
          <p:cNvPr id="33" name="Picture 32">
            <a:extLst>
              <a:ext uri="{FF2B5EF4-FFF2-40B4-BE49-F238E27FC236}">
                <a16:creationId xmlns:a16="http://schemas.microsoft.com/office/drawing/2014/main" id="{8F5F159F-3844-8DC6-AD6F-646DF455E6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9206" y="1778999"/>
            <a:ext cx="6479587" cy="6198599"/>
          </a:xfrm>
          <a:prstGeom prst="rect">
            <a:avLst/>
          </a:prstGeom>
        </p:spPr>
      </p:pic>
    </p:spTree>
    <p:extLst>
      <p:ext uri="{BB962C8B-B14F-4D97-AF65-F5344CB8AC3E}">
        <p14:creationId xmlns:p14="http://schemas.microsoft.com/office/powerpoint/2010/main" val="3914802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7D4C1E-73ED-3E1D-4141-654820F7F03D}"/>
              </a:ext>
            </a:extLst>
          </p:cNvPr>
          <p:cNvSpPr>
            <a:spLocks noGrp="1"/>
          </p:cNvSpPr>
          <p:nvPr>
            <p:ph type="body" sz="quarter" idx="37"/>
          </p:nvPr>
        </p:nvSpPr>
        <p:spPr/>
        <p:txBody>
          <a:bodyPr/>
          <a:lstStyle/>
          <a:p>
            <a:r>
              <a:rPr lang="en-US" dirty="0"/>
              <a:t>Table of Content</a:t>
            </a:r>
          </a:p>
        </p:txBody>
      </p:sp>
      <p:sp>
        <p:nvSpPr>
          <p:cNvPr id="7" name="Slide Number Placeholder 6">
            <a:extLst>
              <a:ext uri="{FF2B5EF4-FFF2-40B4-BE49-F238E27FC236}">
                <a16:creationId xmlns:a16="http://schemas.microsoft.com/office/drawing/2014/main" id="{111CEC86-0ACA-28A2-323F-EE9B11364B4C}"/>
              </a:ext>
            </a:extLst>
          </p:cNvPr>
          <p:cNvSpPr>
            <a:spLocks noGrp="1"/>
          </p:cNvSpPr>
          <p:nvPr>
            <p:ph type="sldNum" sz="quarter" idx="4"/>
          </p:nvPr>
        </p:nvSpPr>
        <p:spPr/>
        <p:txBody>
          <a:bodyPr/>
          <a:lstStyle/>
          <a:p>
            <a:pPr>
              <a:defRPr/>
            </a:pPr>
            <a:fld id="{D88407D9-4131-444A-84CE-6553CC3611F5}" type="slidenum">
              <a:rPr lang="en-US" sz="900" smtClean="0"/>
              <a:pPr>
                <a:defRPr/>
              </a:pPr>
              <a:t>3</a:t>
            </a:fld>
            <a:endParaRPr lang="en-US" sz="900" dirty="0"/>
          </a:p>
        </p:txBody>
      </p:sp>
      <p:sp>
        <p:nvSpPr>
          <p:cNvPr id="8" name="Rectangle 7">
            <a:extLst>
              <a:ext uri="{FF2B5EF4-FFF2-40B4-BE49-F238E27FC236}">
                <a16:creationId xmlns:a16="http://schemas.microsoft.com/office/drawing/2014/main" id="{3CCB9C61-AD6B-C5CA-3274-753A27BC1CBC}"/>
              </a:ext>
            </a:extLst>
          </p:cNvPr>
          <p:cNvSpPr/>
          <p:nvPr/>
        </p:nvSpPr>
        <p:spPr>
          <a:xfrm>
            <a:off x="309562" y="3093644"/>
            <a:ext cx="2239793" cy="365760"/>
          </a:xfrm>
          <a:prstGeom prst="rect">
            <a:avLst/>
          </a:prstGeom>
          <a:solidFill>
            <a:srgbClr val="5858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a:t>
            </a:r>
            <a:r>
              <a:rPr lang="en-US" sz="1867" i="1" dirty="0">
                <a:solidFill>
                  <a:prstClr val="white"/>
                </a:solidFill>
              </a:rPr>
              <a:t>i</a:t>
            </a:r>
          </a:p>
        </p:txBody>
      </p:sp>
      <p:sp>
        <p:nvSpPr>
          <p:cNvPr id="9" name="Rectangle 8">
            <a:extLst>
              <a:ext uri="{FF2B5EF4-FFF2-40B4-BE49-F238E27FC236}">
                <a16:creationId xmlns:a16="http://schemas.microsoft.com/office/drawing/2014/main" id="{8C9B88EA-B1C6-4E3B-44BC-AB980B9B6D05}"/>
              </a:ext>
            </a:extLst>
          </p:cNvPr>
          <p:cNvSpPr/>
          <p:nvPr/>
        </p:nvSpPr>
        <p:spPr>
          <a:xfrm>
            <a:off x="309562" y="3477616"/>
            <a:ext cx="2239793" cy="365760"/>
          </a:xfrm>
          <a:prstGeom prst="rect">
            <a:avLst/>
          </a:prstGeom>
          <a:solidFill>
            <a:srgbClr val="5858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a:t>
            </a:r>
            <a:r>
              <a:rPr lang="en-US" sz="1867" i="1" dirty="0">
                <a:solidFill>
                  <a:prstClr val="white"/>
                </a:solidFill>
              </a:rPr>
              <a:t>ii</a:t>
            </a:r>
          </a:p>
        </p:txBody>
      </p:sp>
      <p:sp>
        <p:nvSpPr>
          <p:cNvPr id="10" name="Rectangle 9">
            <a:extLst>
              <a:ext uri="{FF2B5EF4-FFF2-40B4-BE49-F238E27FC236}">
                <a16:creationId xmlns:a16="http://schemas.microsoft.com/office/drawing/2014/main" id="{A002B7A6-5763-10E5-1C01-DF16598583A0}"/>
              </a:ext>
            </a:extLst>
          </p:cNvPr>
          <p:cNvSpPr/>
          <p:nvPr/>
        </p:nvSpPr>
        <p:spPr>
          <a:xfrm>
            <a:off x="309562" y="3894062"/>
            <a:ext cx="2239793" cy="365760"/>
          </a:xfrm>
          <a:prstGeom prst="rect">
            <a:avLst/>
          </a:prstGeom>
          <a:solidFill>
            <a:srgbClr val="5858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a:t>
            </a:r>
            <a:r>
              <a:rPr lang="en-US" sz="1867" i="1" dirty="0">
                <a:solidFill>
                  <a:prstClr val="white"/>
                </a:solidFill>
              </a:rPr>
              <a:t>iii</a:t>
            </a:r>
          </a:p>
        </p:txBody>
      </p:sp>
      <p:sp>
        <p:nvSpPr>
          <p:cNvPr id="11" name="Rectangle 10">
            <a:extLst>
              <a:ext uri="{FF2B5EF4-FFF2-40B4-BE49-F238E27FC236}">
                <a16:creationId xmlns:a16="http://schemas.microsoft.com/office/drawing/2014/main" id="{6E8FF3DA-ED6E-0A1E-D29F-14B75EEACE10}"/>
              </a:ext>
            </a:extLst>
          </p:cNvPr>
          <p:cNvSpPr/>
          <p:nvPr/>
        </p:nvSpPr>
        <p:spPr>
          <a:xfrm>
            <a:off x="321916" y="4376367"/>
            <a:ext cx="2225135" cy="340558"/>
          </a:xfrm>
          <a:prstGeom prst="rect">
            <a:avLst/>
          </a:prstGeom>
          <a:solidFill>
            <a:srgbClr val="70AD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1</a:t>
            </a:r>
          </a:p>
        </p:txBody>
      </p:sp>
      <p:sp>
        <p:nvSpPr>
          <p:cNvPr id="12" name="Rectangle 11">
            <a:extLst>
              <a:ext uri="{FF2B5EF4-FFF2-40B4-BE49-F238E27FC236}">
                <a16:creationId xmlns:a16="http://schemas.microsoft.com/office/drawing/2014/main" id="{30836855-8DC5-4B58-4EE4-4610384838B8}"/>
              </a:ext>
            </a:extLst>
          </p:cNvPr>
          <p:cNvSpPr/>
          <p:nvPr/>
        </p:nvSpPr>
        <p:spPr>
          <a:xfrm>
            <a:off x="321916" y="4765640"/>
            <a:ext cx="2225135" cy="365761"/>
          </a:xfrm>
          <a:prstGeom prst="rect">
            <a:avLst/>
          </a:prstGeom>
          <a:solidFill>
            <a:srgbClr val="00843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2</a:t>
            </a:r>
          </a:p>
        </p:txBody>
      </p:sp>
      <p:sp>
        <p:nvSpPr>
          <p:cNvPr id="14" name="Rectangle 13">
            <a:extLst>
              <a:ext uri="{FF2B5EF4-FFF2-40B4-BE49-F238E27FC236}">
                <a16:creationId xmlns:a16="http://schemas.microsoft.com/office/drawing/2014/main" id="{586F0B67-4F33-6C46-C5F5-AF665E580C63}"/>
              </a:ext>
            </a:extLst>
          </p:cNvPr>
          <p:cNvSpPr/>
          <p:nvPr/>
        </p:nvSpPr>
        <p:spPr>
          <a:xfrm>
            <a:off x="321916" y="5196965"/>
            <a:ext cx="2225135" cy="370962"/>
          </a:xfrm>
          <a:prstGeom prst="rect">
            <a:avLst/>
          </a:prstGeom>
          <a:solidFill>
            <a:srgbClr val="00A3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3</a:t>
            </a:r>
          </a:p>
        </p:txBody>
      </p:sp>
      <p:sp>
        <p:nvSpPr>
          <p:cNvPr id="15" name="Rectangle 14">
            <a:extLst>
              <a:ext uri="{FF2B5EF4-FFF2-40B4-BE49-F238E27FC236}">
                <a16:creationId xmlns:a16="http://schemas.microsoft.com/office/drawing/2014/main" id="{0A6D1749-36A6-7EBB-C832-737874F2C972}"/>
              </a:ext>
            </a:extLst>
          </p:cNvPr>
          <p:cNvSpPr/>
          <p:nvPr/>
        </p:nvSpPr>
        <p:spPr>
          <a:xfrm>
            <a:off x="309560" y="5630367"/>
            <a:ext cx="2225135" cy="374957"/>
          </a:xfrm>
          <a:prstGeom prst="rect">
            <a:avLst/>
          </a:prstGeom>
          <a:solidFill>
            <a:srgbClr val="0033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4</a:t>
            </a:r>
          </a:p>
        </p:txBody>
      </p:sp>
      <p:sp>
        <p:nvSpPr>
          <p:cNvPr id="16" name="TextBox 15">
            <a:extLst>
              <a:ext uri="{FF2B5EF4-FFF2-40B4-BE49-F238E27FC236}">
                <a16:creationId xmlns:a16="http://schemas.microsoft.com/office/drawing/2014/main" id="{BAB9D6E5-D291-B865-F718-2DD7D6CECFF9}"/>
              </a:ext>
            </a:extLst>
          </p:cNvPr>
          <p:cNvSpPr txBox="1"/>
          <p:nvPr/>
        </p:nvSpPr>
        <p:spPr>
          <a:xfrm>
            <a:off x="2547051" y="2950708"/>
            <a:ext cx="4541426" cy="4361387"/>
          </a:xfrm>
          <a:prstGeom prst="rect">
            <a:avLst/>
          </a:prstGeom>
          <a:noFill/>
        </p:spPr>
        <p:txBody>
          <a:bodyPr wrap="square" rtlCol="0">
            <a:noAutofit/>
          </a:bodyPr>
          <a:lstStyle/>
          <a:p>
            <a:pPr>
              <a:lnSpc>
                <a:spcPct val="150000"/>
              </a:lnSpc>
            </a:pPr>
            <a:r>
              <a:rPr lang="en-US" dirty="0">
                <a:solidFill>
                  <a:schemeClr val="bg1">
                    <a:lumMod val="50000"/>
                  </a:schemeClr>
                </a:solidFill>
              </a:rPr>
              <a:t>CTO Foreword</a:t>
            </a:r>
          </a:p>
          <a:p>
            <a:pPr>
              <a:lnSpc>
                <a:spcPct val="150000"/>
              </a:lnSpc>
            </a:pPr>
            <a:r>
              <a:rPr lang="en-US" dirty="0">
                <a:solidFill>
                  <a:schemeClr val="bg1">
                    <a:lumMod val="50000"/>
                  </a:schemeClr>
                </a:solidFill>
              </a:rPr>
              <a:t>Acknowledgements </a:t>
            </a:r>
          </a:p>
          <a:p>
            <a:pPr>
              <a:lnSpc>
                <a:spcPct val="150000"/>
              </a:lnSpc>
            </a:pPr>
            <a:r>
              <a:rPr lang="en-US" dirty="0">
                <a:solidFill>
                  <a:schemeClr val="bg1">
                    <a:lumMod val="50000"/>
                  </a:schemeClr>
                </a:solidFill>
              </a:rPr>
              <a:t>Executive Summary</a:t>
            </a:r>
          </a:p>
          <a:p>
            <a:pPr>
              <a:lnSpc>
                <a:spcPct val="150000"/>
              </a:lnSpc>
            </a:pPr>
            <a:endParaRPr lang="en-US" sz="600" dirty="0">
              <a:solidFill>
                <a:schemeClr val="bg1">
                  <a:lumMod val="50000"/>
                </a:schemeClr>
              </a:solidFill>
            </a:endParaRPr>
          </a:p>
          <a:p>
            <a:pPr>
              <a:spcAft>
                <a:spcPts val="1200"/>
              </a:spcAft>
            </a:pPr>
            <a:r>
              <a:rPr lang="en-US" dirty="0">
                <a:solidFill>
                  <a:srgbClr val="70AD47"/>
                </a:solidFill>
              </a:rPr>
              <a:t>Automated Driving History</a:t>
            </a:r>
          </a:p>
          <a:p>
            <a:pPr>
              <a:spcAft>
                <a:spcPts val="1200"/>
              </a:spcAft>
            </a:pPr>
            <a:r>
              <a:rPr lang="en-US" dirty="0">
                <a:solidFill>
                  <a:srgbClr val="008000"/>
                </a:solidFill>
              </a:rPr>
              <a:t>Policy and Regulations</a:t>
            </a:r>
          </a:p>
          <a:p>
            <a:pPr>
              <a:spcAft>
                <a:spcPts val="1200"/>
              </a:spcAft>
            </a:pPr>
            <a:r>
              <a:rPr lang="en-US" dirty="0">
                <a:solidFill>
                  <a:srgbClr val="00B0F0"/>
                </a:solidFill>
              </a:rPr>
              <a:t>Market assessment </a:t>
            </a:r>
          </a:p>
          <a:p>
            <a:pPr>
              <a:spcAft>
                <a:spcPts val="1200"/>
              </a:spcAft>
            </a:pPr>
            <a:r>
              <a:rPr lang="en-US" dirty="0">
                <a:solidFill>
                  <a:schemeClr val="accent5"/>
                </a:solidFill>
              </a:rPr>
              <a:t>Technologies</a:t>
            </a:r>
            <a:r>
              <a:rPr lang="en-US" dirty="0">
                <a:solidFill>
                  <a:srgbClr val="00B0F0"/>
                </a:solidFill>
              </a:rPr>
              <a:t> </a:t>
            </a:r>
          </a:p>
          <a:p>
            <a:pPr>
              <a:spcAft>
                <a:spcPts val="1200"/>
              </a:spcAft>
            </a:pPr>
            <a:r>
              <a:rPr lang="en-US" dirty="0">
                <a:solidFill>
                  <a:schemeClr val="accent2"/>
                </a:solidFill>
              </a:rPr>
              <a:t>Implications on Transport Energy and Emissions</a:t>
            </a:r>
          </a:p>
          <a:p>
            <a:pPr>
              <a:spcAft>
                <a:spcPts val="1200"/>
              </a:spcAft>
            </a:pPr>
            <a:r>
              <a:rPr lang="en-US" dirty="0">
                <a:solidFill>
                  <a:srgbClr val="C00000"/>
                </a:solidFill>
              </a:rPr>
              <a:t>Challenges for Automated Driving Development</a:t>
            </a:r>
          </a:p>
        </p:txBody>
      </p:sp>
      <p:sp>
        <p:nvSpPr>
          <p:cNvPr id="2" name="Rectangle 1">
            <a:extLst>
              <a:ext uri="{FF2B5EF4-FFF2-40B4-BE49-F238E27FC236}">
                <a16:creationId xmlns:a16="http://schemas.microsoft.com/office/drawing/2014/main" id="{823EA884-E6DE-C78A-0237-46C6A54003DD}"/>
              </a:ext>
            </a:extLst>
          </p:cNvPr>
          <p:cNvSpPr/>
          <p:nvPr/>
        </p:nvSpPr>
        <p:spPr>
          <a:xfrm>
            <a:off x="309560" y="6126989"/>
            <a:ext cx="2225135" cy="37495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5</a:t>
            </a:r>
          </a:p>
        </p:txBody>
      </p:sp>
      <p:sp>
        <p:nvSpPr>
          <p:cNvPr id="3" name="Rectangle 2">
            <a:extLst>
              <a:ext uri="{FF2B5EF4-FFF2-40B4-BE49-F238E27FC236}">
                <a16:creationId xmlns:a16="http://schemas.microsoft.com/office/drawing/2014/main" id="{14E98F89-880E-83A1-9441-0A057E3798FA}"/>
              </a:ext>
            </a:extLst>
          </p:cNvPr>
          <p:cNvSpPr/>
          <p:nvPr/>
        </p:nvSpPr>
        <p:spPr>
          <a:xfrm>
            <a:off x="309560" y="6817679"/>
            <a:ext cx="2225135" cy="37495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600" rtlCol="0" anchor="ctr"/>
          <a:lstStyle/>
          <a:p>
            <a:r>
              <a:rPr lang="en-US" sz="1867" dirty="0">
                <a:solidFill>
                  <a:prstClr val="white"/>
                </a:solidFill>
              </a:rPr>
              <a:t>Section 6</a:t>
            </a:r>
          </a:p>
        </p:txBody>
      </p:sp>
    </p:spTree>
    <p:extLst>
      <p:ext uri="{BB962C8B-B14F-4D97-AF65-F5344CB8AC3E}">
        <p14:creationId xmlns:p14="http://schemas.microsoft.com/office/powerpoint/2010/main" val="233991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05ED63-373F-D8C1-AB57-662968CD2286}"/>
              </a:ext>
            </a:extLst>
          </p:cNvPr>
          <p:cNvSpPr>
            <a:spLocks noGrp="1"/>
          </p:cNvSpPr>
          <p:nvPr>
            <p:ph type="body" sz="quarter" idx="37"/>
          </p:nvPr>
        </p:nvSpPr>
        <p:spPr/>
        <p:txBody>
          <a:bodyPr/>
          <a:lstStyle/>
          <a:p>
            <a:r>
              <a:rPr lang="en-US" dirty="0"/>
              <a:t>Company Testing Road and Vehicle Types</a:t>
            </a:r>
          </a:p>
        </p:txBody>
      </p:sp>
      <p:sp>
        <p:nvSpPr>
          <p:cNvPr id="7" name="Slide Number Placeholder 6">
            <a:extLst>
              <a:ext uri="{FF2B5EF4-FFF2-40B4-BE49-F238E27FC236}">
                <a16:creationId xmlns:a16="http://schemas.microsoft.com/office/drawing/2014/main" id="{488FE05C-A15B-C455-6338-00A2D5D7E317}"/>
              </a:ext>
            </a:extLst>
          </p:cNvPr>
          <p:cNvSpPr>
            <a:spLocks noGrp="1"/>
          </p:cNvSpPr>
          <p:nvPr>
            <p:ph type="sldNum" sz="quarter" idx="4"/>
          </p:nvPr>
        </p:nvSpPr>
        <p:spPr/>
        <p:txBody>
          <a:bodyPr/>
          <a:lstStyle/>
          <a:p>
            <a:pPr>
              <a:defRPr/>
            </a:pPr>
            <a:fld id="{D88407D9-4131-444A-84CE-6553CC3611F5}" type="slidenum">
              <a:rPr lang="en-US" sz="900" smtClean="0"/>
              <a:pPr>
                <a:defRPr/>
              </a:pPr>
              <a:t>30</a:t>
            </a:fld>
            <a:endParaRPr lang="en-US" sz="900" dirty="0"/>
          </a:p>
        </p:txBody>
      </p:sp>
      <p:pic>
        <p:nvPicPr>
          <p:cNvPr id="8" name="Picture 7">
            <a:extLst>
              <a:ext uri="{FF2B5EF4-FFF2-40B4-BE49-F238E27FC236}">
                <a16:creationId xmlns:a16="http://schemas.microsoft.com/office/drawing/2014/main" id="{E8F52A78-B487-158A-7A06-33E8E5575A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2" y="1531457"/>
            <a:ext cx="6002338" cy="7142320"/>
          </a:xfrm>
          <a:prstGeom prst="rect">
            <a:avLst/>
          </a:prstGeom>
        </p:spPr>
      </p:pic>
    </p:spTree>
    <p:extLst>
      <p:ext uri="{BB962C8B-B14F-4D97-AF65-F5344CB8AC3E}">
        <p14:creationId xmlns:p14="http://schemas.microsoft.com/office/powerpoint/2010/main" val="394824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BD5BC9-7EBE-39DB-250D-B24FD28C5EB1}"/>
              </a:ext>
            </a:extLst>
          </p:cNvPr>
          <p:cNvSpPr>
            <a:spLocks noGrp="1"/>
          </p:cNvSpPr>
          <p:nvPr>
            <p:ph type="body" sz="quarter" idx="37"/>
          </p:nvPr>
        </p:nvSpPr>
        <p:spPr>
          <a:xfrm>
            <a:off x="309562" y="243669"/>
            <a:ext cx="6302271" cy="390525"/>
          </a:xfrm>
        </p:spPr>
        <p:txBody>
          <a:bodyPr/>
          <a:lstStyle/>
          <a:p>
            <a:r>
              <a:rPr lang="en-US" dirty="0"/>
              <a:t>Automated Vehicle Technology Development Race</a:t>
            </a:r>
          </a:p>
          <a:p>
            <a:pPr>
              <a:buNone/>
            </a:pPr>
            <a:r>
              <a:rPr lang="en-US" dirty="0"/>
              <a:t>-</a:t>
            </a:r>
            <a:r>
              <a:rPr lang="en-US" sz="1400" dirty="0">
                <a:solidFill>
                  <a:srgbClr val="FFFF00"/>
                </a:solidFill>
              </a:rPr>
              <a:t>Total miles travelled vs. Miles per Disengagement recorded in California in 2021 by DMV, compared to 2019, 2020</a:t>
            </a:r>
          </a:p>
        </p:txBody>
      </p:sp>
      <p:sp>
        <p:nvSpPr>
          <p:cNvPr id="7" name="Slide Number Placeholder 6">
            <a:extLst>
              <a:ext uri="{FF2B5EF4-FFF2-40B4-BE49-F238E27FC236}">
                <a16:creationId xmlns:a16="http://schemas.microsoft.com/office/drawing/2014/main" id="{F7CFB622-4824-BFC1-D57F-762C0BB9FAA0}"/>
              </a:ext>
            </a:extLst>
          </p:cNvPr>
          <p:cNvSpPr>
            <a:spLocks noGrp="1"/>
          </p:cNvSpPr>
          <p:nvPr>
            <p:ph type="sldNum" sz="quarter" idx="4"/>
          </p:nvPr>
        </p:nvSpPr>
        <p:spPr/>
        <p:txBody>
          <a:bodyPr/>
          <a:lstStyle/>
          <a:p>
            <a:pPr>
              <a:defRPr/>
            </a:pPr>
            <a:fld id="{D88407D9-4131-444A-84CE-6553CC3611F5}" type="slidenum">
              <a:rPr lang="en-US" sz="900" smtClean="0"/>
              <a:pPr>
                <a:defRPr/>
              </a:pPr>
              <a:t>31</a:t>
            </a:fld>
            <a:endParaRPr lang="en-US" sz="900"/>
          </a:p>
        </p:txBody>
      </p:sp>
      <p:pic>
        <p:nvPicPr>
          <p:cNvPr id="15" name="Picture 14">
            <a:extLst>
              <a:ext uri="{FF2B5EF4-FFF2-40B4-BE49-F238E27FC236}">
                <a16:creationId xmlns:a16="http://schemas.microsoft.com/office/drawing/2014/main" id="{0B8790AA-65B4-C262-ABE7-E015755F164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651" y="1615545"/>
            <a:ext cx="6208198" cy="3849083"/>
          </a:xfrm>
          <a:prstGeom prst="rect">
            <a:avLst/>
          </a:prstGeom>
        </p:spPr>
      </p:pic>
      <p:sp>
        <p:nvSpPr>
          <p:cNvPr id="18" name="TextBox 17">
            <a:extLst>
              <a:ext uri="{FF2B5EF4-FFF2-40B4-BE49-F238E27FC236}">
                <a16:creationId xmlns:a16="http://schemas.microsoft.com/office/drawing/2014/main" id="{4E89C14B-5AFF-BF26-7C49-E9822B78FFAC}"/>
              </a:ext>
            </a:extLst>
          </p:cNvPr>
          <p:cNvSpPr txBox="1"/>
          <p:nvPr/>
        </p:nvSpPr>
        <p:spPr>
          <a:xfrm>
            <a:off x="2456399" y="1752252"/>
            <a:ext cx="691116" cy="369332"/>
          </a:xfrm>
          <a:prstGeom prst="rect">
            <a:avLst/>
          </a:prstGeom>
          <a:noFill/>
        </p:spPr>
        <p:txBody>
          <a:bodyPr wrap="square" rtlCol="0">
            <a:spAutoFit/>
          </a:bodyPr>
          <a:lstStyle/>
          <a:p>
            <a:r>
              <a:rPr lang="en-US" dirty="0"/>
              <a:t>2019</a:t>
            </a:r>
          </a:p>
        </p:txBody>
      </p:sp>
      <p:pic>
        <p:nvPicPr>
          <p:cNvPr id="3" name="Picture 2">
            <a:extLst>
              <a:ext uri="{FF2B5EF4-FFF2-40B4-BE49-F238E27FC236}">
                <a16:creationId xmlns:a16="http://schemas.microsoft.com/office/drawing/2014/main" id="{A963E8DB-EB22-D778-B3AB-75CDA040EF40}"/>
              </a:ext>
            </a:extLst>
          </p:cNvPr>
          <p:cNvPicPr>
            <a:picLocks noChangeAspect="1"/>
          </p:cNvPicPr>
          <p:nvPr/>
        </p:nvPicPr>
        <p:blipFill>
          <a:blip r:embed="rId3"/>
          <a:stretch>
            <a:fillRect/>
          </a:stretch>
        </p:blipFill>
        <p:spPr>
          <a:xfrm>
            <a:off x="473651" y="5601335"/>
            <a:ext cx="5890004" cy="2858891"/>
          </a:xfrm>
          <a:prstGeom prst="rect">
            <a:avLst/>
          </a:prstGeom>
        </p:spPr>
      </p:pic>
      <p:sp>
        <p:nvSpPr>
          <p:cNvPr id="19" name="TextBox 18">
            <a:extLst>
              <a:ext uri="{FF2B5EF4-FFF2-40B4-BE49-F238E27FC236}">
                <a16:creationId xmlns:a16="http://schemas.microsoft.com/office/drawing/2014/main" id="{BA9B835C-4F8A-246E-8C50-9703E7D26FE7}"/>
              </a:ext>
            </a:extLst>
          </p:cNvPr>
          <p:cNvSpPr txBox="1"/>
          <p:nvPr/>
        </p:nvSpPr>
        <p:spPr>
          <a:xfrm>
            <a:off x="2110841" y="5601335"/>
            <a:ext cx="691116" cy="369332"/>
          </a:xfrm>
          <a:prstGeom prst="rect">
            <a:avLst/>
          </a:prstGeom>
          <a:noFill/>
        </p:spPr>
        <p:txBody>
          <a:bodyPr wrap="square" rtlCol="0">
            <a:spAutoFit/>
          </a:bodyPr>
          <a:lstStyle/>
          <a:p>
            <a:r>
              <a:rPr lang="en-US" dirty="0"/>
              <a:t>2020</a:t>
            </a:r>
          </a:p>
        </p:txBody>
      </p:sp>
      <p:sp>
        <p:nvSpPr>
          <p:cNvPr id="5" name="TextBox 4">
            <a:extLst>
              <a:ext uri="{FF2B5EF4-FFF2-40B4-BE49-F238E27FC236}">
                <a16:creationId xmlns:a16="http://schemas.microsoft.com/office/drawing/2014/main" id="{5AB84BB4-674B-ACD8-951B-502728E73BD3}"/>
              </a:ext>
            </a:extLst>
          </p:cNvPr>
          <p:cNvSpPr txBox="1"/>
          <p:nvPr/>
        </p:nvSpPr>
        <p:spPr>
          <a:xfrm>
            <a:off x="620486" y="8460226"/>
            <a:ext cx="3331028" cy="276999"/>
          </a:xfrm>
          <a:prstGeom prst="rect">
            <a:avLst/>
          </a:prstGeom>
          <a:noFill/>
        </p:spPr>
        <p:txBody>
          <a:bodyPr wrap="square" rtlCol="0">
            <a:spAutoFit/>
          </a:bodyPr>
          <a:lstStyle/>
          <a:p>
            <a:r>
              <a:rPr lang="en-US" sz="1200" i="1" dirty="0">
                <a:solidFill>
                  <a:schemeClr val="bg2">
                    <a:lumMod val="75000"/>
                  </a:schemeClr>
                </a:solidFill>
              </a:rPr>
              <a:t>Data Source: California DMV</a:t>
            </a:r>
          </a:p>
        </p:txBody>
      </p:sp>
    </p:spTree>
    <p:extLst>
      <p:ext uri="{BB962C8B-B14F-4D97-AF65-F5344CB8AC3E}">
        <p14:creationId xmlns:p14="http://schemas.microsoft.com/office/powerpoint/2010/main" val="1153970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BD5BC9-7EBE-39DB-250D-B24FD28C5EB1}"/>
              </a:ext>
            </a:extLst>
          </p:cNvPr>
          <p:cNvSpPr>
            <a:spLocks noGrp="1"/>
          </p:cNvSpPr>
          <p:nvPr>
            <p:ph type="body" sz="quarter" idx="37"/>
          </p:nvPr>
        </p:nvSpPr>
        <p:spPr>
          <a:xfrm>
            <a:off x="309562" y="243669"/>
            <a:ext cx="6302271" cy="390525"/>
          </a:xfrm>
        </p:spPr>
        <p:txBody>
          <a:bodyPr/>
          <a:lstStyle/>
          <a:p>
            <a:r>
              <a:rPr lang="en-US" dirty="0"/>
              <a:t>Automated Vehicle Technology Development Race</a:t>
            </a:r>
          </a:p>
          <a:p>
            <a:pPr>
              <a:buNone/>
            </a:pPr>
            <a:r>
              <a:rPr lang="en-US" dirty="0"/>
              <a:t>-</a:t>
            </a:r>
            <a:r>
              <a:rPr lang="en-US" sz="1400" dirty="0">
                <a:solidFill>
                  <a:srgbClr val="FFFF00"/>
                </a:solidFill>
              </a:rPr>
              <a:t>Total miles travelled vs. Miles per Disengagement recorded in California in 2021 by DMV, compared to 2019, 2020</a:t>
            </a:r>
          </a:p>
        </p:txBody>
      </p:sp>
      <p:sp>
        <p:nvSpPr>
          <p:cNvPr id="7" name="Slide Number Placeholder 6">
            <a:extLst>
              <a:ext uri="{FF2B5EF4-FFF2-40B4-BE49-F238E27FC236}">
                <a16:creationId xmlns:a16="http://schemas.microsoft.com/office/drawing/2014/main" id="{F7CFB622-4824-BFC1-D57F-762C0BB9FAA0}"/>
              </a:ext>
            </a:extLst>
          </p:cNvPr>
          <p:cNvSpPr>
            <a:spLocks noGrp="1"/>
          </p:cNvSpPr>
          <p:nvPr>
            <p:ph type="sldNum" sz="quarter" idx="4"/>
          </p:nvPr>
        </p:nvSpPr>
        <p:spPr/>
        <p:txBody>
          <a:bodyPr/>
          <a:lstStyle/>
          <a:p>
            <a:pPr>
              <a:defRPr/>
            </a:pPr>
            <a:fld id="{D88407D9-4131-444A-84CE-6553CC3611F5}" type="slidenum">
              <a:rPr lang="en-US" sz="900" smtClean="0"/>
              <a:pPr>
                <a:defRPr/>
              </a:pPr>
              <a:t>32</a:t>
            </a:fld>
            <a:endParaRPr lang="en-US" sz="900"/>
          </a:p>
        </p:txBody>
      </p:sp>
      <p:pic>
        <p:nvPicPr>
          <p:cNvPr id="11" name="Picture 10">
            <a:extLst>
              <a:ext uri="{FF2B5EF4-FFF2-40B4-BE49-F238E27FC236}">
                <a16:creationId xmlns:a16="http://schemas.microsoft.com/office/drawing/2014/main" id="{A83F42A5-B1B8-B7CA-A6A5-1036A3DBDD54}"/>
              </a:ext>
            </a:extLst>
          </p:cNvPr>
          <p:cNvPicPr>
            <a:picLocks noChangeAspect="1"/>
          </p:cNvPicPr>
          <p:nvPr/>
        </p:nvPicPr>
        <p:blipFill>
          <a:blip r:embed="rId2">
            <a:clrChange>
              <a:clrFrom>
                <a:srgbClr val="FFFFFF"/>
              </a:clrFrom>
              <a:clrTo>
                <a:srgbClr val="FFFFFF">
                  <a:alpha val="0"/>
                </a:srgbClr>
              </a:clrTo>
            </a:clrChange>
            <a:alphaModFix/>
          </a:blip>
          <a:stretch>
            <a:fillRect/>
          </a:stretch>
        </p:blipFill>
        <p:spPr>
          <a:xfrm>
            <a:off x="356799" y="6057900"/>
            <a:ext cx="6144401" cy="2768048"/>
          </a:xfrm>
          <a:prstGeom prst="rect">
            <a:avLst/>
          </a:prstGeom>
          <a:noFill/>
        </p:spPr>
      </p:pic>
      <p:pic>
        <p:nvPicPr>
          <p:cNvPr id="13" name="Picture 12">
            <a:extLst>
              <a:ext uri="{FF2B5EF4-FFF2-40B4-BE49-F238E27FC236}">
                <a16:creationId xmlns:a16="http://schemas.microsoft.com/office/drawing/2014/main" id="{11F49598-BB08-8614-A3F4-BE15C44AAA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8928" y="1595191"/>
            <a:ext cx="6412905" cy="4374121"/>
          </a:xfrm>
          <a:prstGeom prst="rect">
            <a:avLst/>
          </a:prstGeom>
        </p:spPr>
      </p:pic>
      <p:sp>
        <p:nvSpPr>
          <p:cNvPr id="2" name="TextBox 1">
            <a:extLst>
              <a:ext uri="{FF2B5EF4-FFF2-40B4-BE49-F238E27FC236}">
                <a16:creationId xmlns:a16="http://schemas.microsoft.com/office/drawing/2014/main" id="{F482D405-3413-2315-9381-20D121B83E2B}"/>
              </a:ext>
            </a:extLst>
          </p:cNvPr>
          <p:cNvSpPr txBox="1"/>
          <p:nvPr/>
        </p:nvSpPr>
        <p:spPr>
          <a:xfrm>
            <a:off x="2502473" y="1778891"/>
            <a:ext cx="691116" cy="369332"/>
          </a:xfrm>
          <a:prstGeom prst="rect">
            <a:avLst/>
          </a:prstGeom>
          <a:noFill/>
        </p:spPr>
        <p:txBody>
          <a:bodyPr wrap="square" rtlCol="0">
            <a:spAutoFit/>
          </a:bodyPr>
          <a:lstStyle/>
          <a:p>
            <a:r>
              <a:rPr lang="en-US" dirty="0"/>
              <a:t>2021</a:t>
            </a:r>
          </a:p>
        </p:txBody>
      </p:sp>
      <p:sp>
        <p:nvSpPr>
          <p:cNvPr id="3" name="TextBox 2">
            <a:extLst>
              <a:ext uri="{FF2B5EF4-FFF2-40B4-BE49-F238E27FC236}">
                <a16:creationId xmlns:a16="http://schemas.microsoft.com/office/drawing/2014/main" id="{AE640C8F-3B71-4C7B-E699-409A8E6C2EDD}"/>
              </a:ext>
            </a:extLst>
          </p:cNvPr>
          <p:cNvSpPr txBox="1"/>
          <p:nvPr/>
        </p:nvSpPr>
        <p:spPr>
          <a:xfrm>
            <a:off x="926305" y="8761831"/>
            <a:ext cx="3331028" cy="276999"/>
          </a:xfrm>
          <a:prstGeom prst="rect">
            <a:avLst/>
          </a:prstGeom>
          <a:noFill/>
        </p:spPr>
        <p:txBody>
          <a:bodyPr wrap="square" rtlCol="0">
            <a:spAutoFit/>
          </a:bodyPr>
          <a:lstStyle/>
          <a:p>
            <a:r>
              <a:rPr lang="en-US" sz="1200" i="1" dirty="0">
                <a:solidFill>
                  <a:schemeClr val="bg2">
                    <a:lumMod val="75000"/>
                  </a:schemeClr>
                </a:solidFill>
              </a:rPr>
              <a:t>Data Source: California DMV</a:t>
            </a:r>
          </a:p>
        </p:txBody>
      </p:sp>
    </p:spTree>
    <p:extLst>
      <p:ext uri="{BB962C8B-B14F-4D97-AF65-F5344CB8AC3E}">
        <p14:creationId xmlns:p14="http://schemas.microsoft.com/office/powerpoint/2010/main" val="2150096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BD5BC9-7EBE-39DB-250D-B24FD28C5EB1}"/>
              </a:ext>
            </a:extLst>
          </p:cNvPr>
          <p:cNvSpPr>
            <a:spLocks noGrp="1"/>
          </p:cNvSpPr>
          <p:nvPr>
            <p:ph type="body" sz="quarter" idx="37"/>
          </p:nvPr>
        </p:nvSpPr>
        <p:spPr>
          <a:xfrm>
            <a:off x="309562" y="243669"/>
            <a:ext cx="6302271" cy="390525"/>
          </a:xfrm>
        </p:spPr>
        <p:txBody>
          <a:bodyPr/>
          <a:lstStyle/>
          <a:p>
            <a:r>
              <a:rPr lang="en-US" dirty="0"/>
              <a:t>Automated Vehicle Technology Development Race</a:t>
            </a:r>
          </a:p>
          <a:p>
            <a:pPr>
              <a:buNone/>
            </a:pPr>
            <a:r>
              <a:rPr lang="en-US" dirty="0"/>
              <a:t>-</a:t>
            </a:r>
            <a:r>
              <a:rPr lang="en-US" sz="1400" dirty="0">
                <a:solidFill>
                  <a:srgbClr val="FFFF00"/>
                </a:solidFill>
              </a:rPr>
              <a:t>Tesla Testing Mileage</a:t>
            </a:r>
          </a:p>
        </p:txBody>
      </p:sp>
      <p:sp>
        <p:nvSpPr>
          <p:cNvPr id="7" name="Slide Number Placeholder 6">
            <a:extLst>
              <a:ext uri="{FF2B5EF4-FFF2-40B4-BE49-F238E27FC236}">
                <a16:creationId xmlns:a16="http://schemas.microsoft.com/office/drawing/2014/main" id="{F7CFB622-4824-BFC1-D57F-762C0BB9FAA0}"/>
              </a:ext>
            </a:extLst>
          </p:cNvPr>
          <p:cNvSpPr>
            <a:spLocks noGrp="1"/>
          </p:cNvSpPr>
          <p:nvPr>
            <p:ph type="sldNum" sz="quarter" idx="4"/>
          </p:nvPr>
        </p:nvSpPr>
        <p:spPr/>
        <p:txBody>
          <a:bodyPr/>
          <a:lstStyle/>
          <a:p>
            <a:pPr>
              <a:defRPr/>
            </a:pPr>
            <a:fld id="{D88407D9-4131-444A-84CE-6553CC3611F5}" type="slidenum">
              <a:rPr lang="en-US" sz="900" smtClean="0"/>
              <a:pPr>
                <a:defRPr/>
              </a:pPr>
              <a:t>33</a:t>
            </a:fld>
            <a:endParaRPr lang="en-US" sz="900"/>
          </a:p>
        </p:txBody>
      </p:sp>
      <p:pic>
        <p:nvPicPr>
          <p:cNvPr id="5" name="Picture 4">
            <a:extLst>
              <a:ext uri="{FF2B5EF4-FFF2-40B4-BE49-F238E27FC236}">
                <a16:creationId xmlns:a16="http://schemas.microsoft.com/office/drawing/2014/main" id="{EBCB1B8D-36D4-F90E-0F9F-A2F755DD677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9589" y="5782296"/>
            <a:ext cx="6002215" cy="2920433"/>
          </a:xfrm>
          <a:prstGeom prst="rect">
            <a:avLst/>
          </a:prstGeom>
        </p:spPr>
      </p:pic>
      <p:pic>
        <p:nvPicPr>
          <p:cNvPr id="6" name="Picture 5">
            <a:extLst>
              <a:ext uri="{FF2B5EF4-FFF2-40B4-BE49-F238E27FC236}">
                <a16:creationId xmlns:a16="http://schemas.microsoft.com/office/drawing/2014/main" id="{C7A0EBD1-0820-DBB7-C631-E221D46AAC0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9589" y="1901487"/>
            <a:ext cx="881673" cy="1020093"/>
          </a:xfrm>
          <a:prstGeom prst="rect">
            <a:avLst/>
          </a:prstGeom>
        </p:spPr>
      </p:pic>
      <p:sp>
        <p:nvSpPr>
          <p:cNvPr id="2" name="Text Placeholder 5">
            <a:extLst>
              <a:ext uri="{FF2B5EF4-FFF2-40B4-BE49-F238E27FC236}">
                <a16:creationId xmlns:a16="http://schemas.microsoft.com/office/drawing/2014/main" id="{4C76DDFD-A3A5-4279-151A-106C9E690554}"/>
              </a:ext>
            </a:extLst>
          </p:cNvPr>
          <p:cNvSpPr txBox="1">
            <a:spLocks/>
          </p:cNvSpPr>
          <p:nvPr/>
        </p:nvSpPr>
        <p:spPr>
          <a:xfrm>
            <a:off x="1543049" y="1901486"/>
            <a:ext cx="5068784" cy="4151842"/>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i="0" u="none" strike="noStrike" dirty="0">
                <a:solidFill>
                  <a:srgbClr val="000000"/>
                </a:solidFill>
                <a:effectLst/>
                <a:latin typeface="Open Sans" panose="020B0606030504020204" pitchFamily="34" charset="0"/>
              </a:rPr>
              <a:t>Tesla has published how many miles have been driven by people using Full Self-Driving (FSD) Beta, revealing for the first time in their Q2 2022 financial report they have now hit 35 million cumulative miles (58M km) as of June 2022. This is a huge overall numbers and points towards a massive user base using FSD Beta which Tesla says is now over 100,000 in the United States and Canada. Between October 2020, when the first FSD Beta trials launched, and Nove</a:t>
            </a:r>
            <a:r>
              <a:rPr lang="en-US" dirty="0">
                <a:solidFill>
                  <a:srgbClr val="000000"/>
                </a:solidFill>
                <a:latin typeface="Open Sans" panose="020B0606030504020204" pitchFamily="34" charset="0"/>
              </a:rPr>
              <a:t>mber 2021, the numbers for cumulative miles were under 5 million only. </a:t>
            </a:r>
            <a:r>
              <a:rPr lang="en-US" b="0" i="0" u="none" strike="noStrike" dirty="0">
                <a:solidFill>
                  <a:srgbClr val="000000"/>
                </a:solidFill>
                <a:effectLst/>
                <a:latin typeface="Open Sans" panose="020B0606030504020204" pitchFamily="34" charset="0"/>
              </a:rPr>
              <a:t>This means that the number of miles has gone from 5 million to over 35 million in six months with the expansion of FSD Beta to Canada and to more users in the US. This number is extremely higher than other autonomous driving companies. Among others, Waymo has the most testin</a:t>
            </a:r>
            <a:r>
              <a:rPr lang="en-US" dirty="0">
                <a:solidFill>
                  <a:srgbClr val="000000"/>
                </a:solidFill>
                <a:latin typeface="Open Sans" panose="020B0606030504020204" pitchFamily="34" charset="0"/>
              </a:rPr>
              <a:t>g mileage, hitting 2.3 million miles in 2021 which is much higher than other competitors like Cruise and a huge improvement compared to it was in 2020.  Tesla obviously is far ahead of others in terms of testing miles for AV development. As of April 2022, there were over 100,000 drivers taking part in FSD Beta program, and this number continues to grow. This demonstrates that 35 million is only going to be a starting point, much more cumulative miles would be completed.</a:t>
            </a:r>
          </a:p>
          <a:p>
            <a:r>
              <a:rPr lang="en-US" dirty="0">
                <a:solidFill>
                  <a:srgbClr val="000000"/>
                </a:solidFill>
                <a:latin typeface="Open Sans" panose="020B0606030504020204" pitchFamily="34" charset="0"/>
              </a:rPr>
              <a:t>However, Tesla did not publicly report the disengagement rate, which is hard to know how many miles could be driven without human interventions. Also, the responsibility lies with the driver rather than Tesla’s system, it is still considered a level 2 driver assistance system despite its name FSD. But it is the closest thing to a self-driving vehicle that is available to customers instead of a closed fleet operated by companies like Waymo and Cruise.  </a:t>
            </a:r>
            <a:endParaRPr lang="en-US" dirty="0"/>
          </a:p>
        </p:txBody>
      </p:sp>
    </p:spTree>
    <p:extLst>
      <p:ext uri="{BB962C8B-B14F-4D97-AF65-F5344CB8AC3E}">
        <p14:creationId xmlns:p14="http://schemas.microsoft.com/office/powerpoint/2010/main" val="1863425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423878-48B5-AFDA-A027-C2CF8466B907}"/>
              </a:ext>
            </a:extLst>
          </p:cNvPr>
          <p:cNvSpPr>
            <a:spLocks noGrp="1"/>
          </p:cNvSpPr>
          <p:nvPr>
            <p:ph type="sldNum" sz="quarter" idx="4"/>
          </p:nvPr>
        </p:nvSpPr>
        <p:spPr/>
        <p:txBody>
          <a:bodyPr/>
          <a:lstStyle/>
          <a:p>
            <a:pPr>
              <a:defRPr/>
            </a:pPr>
            <a:fld id="{D88407D9-4131-444A-84CE-6553CC3611F5}" type="slidenum">
              <a:rPr lang="en-US" sz="900" smtClean="0"/>
              <a:pPr>
                <a:defRPr/>
              </a:pPr>
              <a:t>34</a:t>
            </a:fld>
            <a:endParaRPr lang="en-US" sz="900" dirty="0"/>
          </a:p>
        </p:txBody>
      </p:sp>
      <p:pic>
        <p:nvPicPr>
          <p:cNvPr id="8" name="Picture 7">
            <a:extLst>
              <a:ext uri="{FF2B5EF4-FFF2-40B4-BE49-F238E27FC236}">
                <a16:creationId xmlns:a16="http://schemas.microsoft.com/office/drawing/2014/main" id="{19888C77-FC55-8AFB-3042-F351F6500C35}"/>
              </a:ext>
            </a:extLst>
          </p:cNvPr>
          <p:cNvPicPr>
            <a:picLocks noChangeAspect="1"/>
          </p:cNvPicPr>
          <p:nvPr/>
        </p:nvPicPr>
        <p:blipFill>
          <a:blip r:embed="rId2"/>
          <a:stretch>
            <a:fillRect/>
          </a:stretch>
        </p:blipFill>
        <p:spPr>
          <a:xfrm>
            <a:off x="168871" y="1687057"/>
            <a:ext cx="6520258" cy="3504489"/>
          </a:xfrm>
          <a:prstGeom prst="rect">
            <a:avLst/>
          </a:prstGeom>
        </p:spPr>
      </p:pic>
      <p:sp>
        <p:nvSpPr>
          <p:cNvPr id="9" name="TextBox 8">
            <a:extLst>
              <a:ext uri="{FF2B5EF4-FFF2-40B4-BE49-F238E27FC236}">
                <a16:creationId xmlns:a16="http://schemas.microsoft.com/office/drawing/2014/main" id="{5250F8A1-057F-6115-98AA-441B20FCAE3C}"/>
              </a:ext>
            </a:extLst>
          </p:cNvPr>
          <p:cNvSpPr txBox="1"/>
          <p:nvPr/>
        </p:nvSpPr>
        <p:spPr>
          <a:xfrm>
            <a:off x="694425" y="5146728"/>
            <a:ext cx="5656962" cy="246221"/>
          </a:xfrm>
          <a:prstGeom prst="rect">
            <a:avLst/>
          </a:prstGeom>
          <a:noFill/>
        </p:spPr>
        <p:txBody>
          <a:bodyPr wrap="square" rtlCol="0">
            <a:spAutoFit/>
          </a:bodyPr>
          <a:lstStyle/>
          <a:p>
            <a:r>
              <a:rPr lang="en-US" sz="1000" i="1" dirty="0"/>
              <a:t>Source: Comet Labs (A venture capital fund and startup platform, founded in 2015)</a:t>
            </a:r>
          </a:p>
        </p:txBody>
      </p:sp>
      <p:graphicFrame>
        <p:nvGraphicFramePr>
          <p:cNvPr id="22" name="ChartObject">
            <a:extLst>
              <a:ext uri="{FF2B5EF4-FFF2-40B4-BE49-F238E27FC236}">
                <a16:creationId xmlns:a16="http://schemas.microsoft.com/office/drawing/2014/main" id="{485EE66F-8D18-915D-EBFA-86AF726805ED}"/>
              </a:ext>
            </a:extLst>
          </p:cNvPr>
          <p:cNvGraphicFramePr/>
          <p:nvPr>
            <p:extLst>
              <p:ext uri="{D42A27DB-BD31-4B8C-83A1-F6EECF244321}">
                <p14:modId xmlns:p14="http://schemas.microsoft.com/office/powerpoint/2010/main" val="606004444"/>
              </p:ext>
            </p:extLst>
          </p:nvPr>
        </p:nvGraphicFramePr>
        <p:xfrm>
          <a:off x="176093" y="5623222"/>
          <a:ext cx="4366553" cy="2932738"/>
        </p:xfrm>
        <a:graphic>
          <a:graphicData uri="http://schemas.openxmlformats.org/drawingml/2006/chart">
            <c:chart xmlns:c="http://schemas.openxmlformats.org/drawingml/2006/chart" xmlns:r="http://schemas.openxmlformats.org/officeDocument/2006/relationships" r:id="rId3"/>
          </a:graphicData>
        </a:graphic>
      </p:graphicFrame>
      <p:sp>
        <p:nvSpPr>
          <p:cNvPr id="23" name="New shape">
            <a:extLst>
              <a:ext uri="{FF2B5EF4-FFF2-40B4-BE49-F238E27FC236}">
                <a16:creationId xmlns:a16="http://schemas.microsoft.com/office/drawing/2014/main" id="{B9E92FF2-EE52-AE6B-C2F7-7761B4CFDE92}"/>
              </a:ext>
            </a:extLst>
          </p:cNvPr>
          <p:cNvSpPr/>
          <p:nvPr/>
        </p:nvSpPr>
        <p:spPr>
          <a:xfrm>
            <a:off x="0" y="5461533"/>
            <a:ext cx="2964059" cy="161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t"/>
          <a:lstStyle/>
          <a:p>
            <a:pPr algn="ctr">
              <a:spcAft>
                <a:spcPct val="20000"/>
              </a:spcAft>
            </a:pPr>
            <a:r>
              <a:rPr sz="1000" dirty="0">
                <a:solidFill>
                  <a:srgbClr val="0F283E"/>
                </a:solidFill>
                <a:latin typeface="Open Sans Light"/>
              </a:rPr>
              <a:t>Funding amount in billion U.S. dollars</a:t>
            </a:r>
          </a:p>
        </p:txBody>
      </p:sp>
      <p:sp>
        <p:nvSpPr>
          <p:cNvPr id="3" name="TextBox 2">
            <a:extLst>
              <a:ext uri="{FF2B5EF4-FFF2-40B4-BE49-F238E27FC236}">
                <a16:creationId xmlns:a16="http://schemas.microsoft.com/office/drawing/2014/main" id="{2434E31C-E83F-CAC1-857F-60C3DDD51D2C}"/>
              </a:ext>
            </a:extLst>
          </p:cNvPr>
          <p:cNvSpPr txBox="1"/>
          <p:nvPr/>
        </p:nvSpPr>
        <p:spPr>
          <a:xfrm>
            <a:off x="4711517" y="5411696"/>
            <a:ext cx="1977612" cy="3477875"/>
          </a:xfrm>
          <a:prstGeom prst="rect">
            <a:avLst/>
          </a:prstGeom>
          <a:noFill/>
        </p:spPr>
        <p:txBody>
          <a:bodyPr wrap="square">
            <a:spAutoFit/>
          </a:bodyPr>
          <a:lstStyle/>
          <a:p>
            <a:r>
              <a:rPr lang="en-US" sz="1000" dirty="0"/>
              <a:t>It is not clear about the exact number of all AV companies, but the COMET Labs summarized the majority of them and classifies them into 7 categories, including those providing AV-related mobility services, developing autonomous systems, designing in-car intelligent assistance devices, improving safety and security, manufacturing onboard sensors and connected devices. Based on the fund raise amount only (results come from Statista), Cruise  and Waymo perform the best as of April 2022. Other major players include Argo AI, Momenta, Pony, </a:t>
            </a:r>
            <a:r>
              <a:rPr lang="en-US" sz="1000" dirty="0" err="1"/>
              <a:t>Nuro</a:t>
            </a:r>
            <a:r>
              <a:rPr lang="en-US" sz="1000" dirty="0"/>
              <a:t>, Aurora, </a:t>
            </a:r>
            <a:r>
              <a:rPr lang="en-US" sz="1000" dirty="0" err="1"/>
              <a:t>WeRide</a:t>
            </a:r>
            <a:r>
              <a:rPr lang="en-US" sz="1000" dirty="0"/>
              <a:t>, and so forth.  It should be mentioned that Tesla is mostly funded internally and thus not analyzed here.</a:t>
            </a:r>
          </a:p>
        </p:txBody>
      </p:sp>
      <p:sp>
        <p:nvSpPr>
          <p:cNvPr id="5" name="Text Placeholder 3">
            <a:extLst>
              <a:ext uri="{FF2B5EF4-FFF2-40B4-BE49-F238E27FC236}">
                <a16:creationId xmlns:a16="http://schemas.microsoft.com/office/drawing/2014/main" id="{34F29E7D-D091-DCCF-464E-B674EED58F9E}"/>
              </a:ext>
            </a:extLst>
          </p:cNvPr>
          <p:cNvSpPr txBox="1">
            <a:spLocks/>
          </p:cNvSpPr>
          <p:nvPr/>
        </p:nvSpPr>
        <p:spPr>
          <a:xfrm>
            <a:off x="309562" y="243669"/>
            <a:ext cx="6302271" cy="9164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Automated Vehicle Technology Development Race</a:t>
            </a:r>
          </a:p>
          <a:p>
            <a:pPr>
              <a:buFont typeface="Arial" panose="020B0604020202020204" pitchFamily="34" charset="0"/>
              <a:buNone/>
            </a:pPr>
            <a:r>
              <a:rPr lang="en-US" dirty="0"/>
              <a:t>-</a:t>
            </a:r>
            <a:r>
              <a:rPr lang="en-US" sz="1400" dirty="0">
                <a:solidFill>
                  <a:srgbClr val="FFFF00"/>
                </a:solidFill>
              </a:rPr>
              <a:t>Major players of automated driving—from the fund-raise perspective</a:t>
            </a:r>
          </a:p>
        </p:txBody>
      </p:sp>
      <p:sp>
        <p:nvSpPr>
          <p:cNvPr id="2" name="TextBox 1">
            <a:extLst>
              <a:ext uri="{FF2B5EF4-FFF2-40B4-BE49-F238E27FC236}">
                <a16:creationId xmlns:a16="http://schemas.microsoft.com/office/drawing/2014/main" id="{BB47EB8B-789D-5B58-0231-4EF561E0C1BE}"/>
              </a:ext>
            </a:extLst>
          </p:cNvPr>
          <p:cNvSpPr txBox="1"/>
          <p:nvPr/>
        </p:nvSpPr>
        <p:spPr>
          <a:xfrm>
            <a:off x="620486" y="8460226"/>
            <a:ext cx="3331028" cy="276999"/>
          </a:xfrm>
          <a:prstGeom prst="rect">
            <a:avLst/>
          </a:prstGeom>
          <a:noFill/>
        </p:spPr>
        <p:txBody>
          <a:bodyPr wrap="square" rtlCol="0">
            <a:spAutoFit/>
          </a:bodyPr>
          <a:lstStyle/>
          <a:p>
            <a:r>
              <a:rPr lang="en-US" sz="1200" i="1" dirty="0">
                <a:solidFill>
                  <a:schemeClr val="bg2">
                    <a:lumMod val="75000"/>
                  </a:schemeClr>
                </a:solidFill>
              </a:rPr>
              <a:t>Data Source: Statista</a:t>
            </a:r>
          </a:p>
        </p:txBody>
      </p:sp>
    </p:spTree>
    <p:extLst>
      <p:ext uri="{BB962C8B-B14F-4D97-AF65-F5344CB8AC3E}">
        <p14:creationId xmlns:p14="http://schemas.microsoft.com/office/powerpoint/2010/main" val="312522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423878-48B5-AFDA-A027-C2CF8466B907}"/>
              </a:ext>
            </a:extLst>
          </p:cNvPr>
          <p:cNvSpPr>
            <a:spLocks noGrp="1"/>
          </p:cNvSpPr>
          <p:nvPr>
            <p:ph type="sldNum" sz="quarter" idx="4"/>
          </p:nvPr>
        </p:nvSpPr>
        <p:spPr/>
        <p:txBody>
          <a:bodyPr/>
          <a:lstStyle/>
          <a:p>
            <a:pPr>
              <a:defRPr/>
            </a:pPr>
            <a:fld id="{D88407D9-4131-444A-84CE-6553CC3611F5}" type="slidenum">
              <a:rPr lang="en-US" sz="900" smtClean="0"/>
              <a:pPr>
                <a:defRPr/>
              </a:pPr>
              <a:t>35</a:t>
            </a:fld>
            <a:endParaRPr lang="en-US" sz="900" dirty="0"/>
          </a:p>
        </p:txBody>
      </p:sp>
      <p:sp>
        <p:nvSpPr>
          <p:cNvPr id="5" name="Text Placeholder 3">
            <a:extLst>
              <a:ext uri="{FF2B5EF4-FFF2-40B4-BE49-F238E27FC236}">
                <a16:creationId xmlns:a16="http://schemas.microsoft.com/office/drawing/2014/main" id="{34F29E7D-D091-DCCF-464E-B674EED58F9E}"/>
              </a:ext>
            </a:extLst>
          </p:cNvPr>
          <p:cNvSpPr txBox="1">
            <a:spLocks/>
          </p:cNvSpPr>
          <p:nvPr/>
        </p:nvSpPr>
        <p:spPr>
          <a:xfrm>
            <a:off x="309562" y="243669"/>
            <a:ext cx="6302271" cy="9164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Automated Vehicle Technology Development Race</a:t>
            </a:r>
          </a:p>
          <a:p>
            <a:pPr>
              <a:buFont typeface="Arial" panose="020B0604020202020204" pitchFamily="34" charset="0"/>
              <a:buNone/>
            </a:pPr>
            <a:r>
              <a:rPr lang="en-US" dirty="0"/>
              <a:t>-</a:t>
            </a:r>
            <a:r>
              <a:rPr lang="en-US" sz="1400" dirty="0">
                <a:solidFill>
                  <a:srgbClr val="FFFF00"/>
                </a:solidFill>
              </a:rPr>
              <a:t>Major players of automated driving—from the perspective of market value</a:t>
            </a:r>
          </a:p>
        </p:txBody>
      </p:sp>
      <p:graphicFrame>
        <p:nvGraphicFramePr>
          <p:cNvPr id="2" name="Table 3">
            <a:extLst>
              <a:ext uri="{FF2B5EF4-FFF2-40B4-BE49-F238E27FC236}">
                <a16:creationId xmlns:a16="http://schemas.microsoft.com/office/drawing/2014/main" id="{B09529CF-A3E4-62AC-75F2-8C6D3259E8FD}"/>
              </a:ext>
            </a:extLst>
          </p:cNvPr>
          <p:cNvGraphicFramePr>
            <a:graphicFrameLocks noGrp="1"/>
          </p:cNvGraphicFramePr>
          <p:nvPr>
            <p:extLst>
              <p:ext uri="{D42A27DB-BD31-4B8C-83A1-F6EECF244321}">
                <p14:modId xmlns:p14="http://schemas.microsoft.com/office/powerpoint/2010/main" val="1345543076"/>
              </p:ext>
            </p:extLst>
          </p:nvPr>
        </p:nvGraphicFramePr>
        <p:xfrm>
          <a:off x="286861" y="2122918"/>
          <a:ext cx="6284278" cy="6442710"/>
        </p:xfrm>
        <a:graphic>
          <a:graphicData uri="http://schemas.openxmlformats.org/drawingml/2006/table">
            <a:tbl>
              <a:tblPr firstRow="1" bandRow="1">
                <a:tableStyleId>{6E25E649-3F16-4E02-A733-19D2CDBF48F0}</a:tableStyleId>
              </a:tblPr>
              <a:tblGrid>
                <a:gridCol w="1145699">
                  <a:extLst>
                    <a:ext uri="{9D8B030D-6E8A-4147-A177-3AD203B41FA5}">
                      <a16:colId xmlns:a16="http://schemas.microsoft.com/office/drawing/2014/main" val="486749406"/>
                    </a:ext>
                  </a:extLst>
                </a:gridCol>
                <a:gridCol w="1219200">
                  <a:extLst>
                    <a:ext uri="{9D8B030D-6E8A-4147-A177-3AD203B41FA5}">
                      <a16:colId xmlns:a16="http://schemas.microsoft.com/office/drawing/2014/main" val="949274165"/>
                    </a:ext>
                  </a:extLst>
                </a:gridCol>
                <a:gridCol w="1483360">
                  <a:extLst>
                    <a:ext uri="{9D8B030D-6E8A-4147-A177-3AD203B41FA5}">
                      <a16:colId xmlns:a16="http://schemas.microsoft.com/office/drawing/2014/main" val="822525284"/>
                    </a:ext>
                  </a:extLst>
                </a:gridCol>
                <a:gridCol w="2436019">
                  <a:extLst>
                    <a:ext uri="{9D8B030D-6E8A-4147-A177-3AD203B41FA5}">
                      <a16:colId xmlns:a16="http://schemas.microsoft.com/office/drawing/2014/main" val="3873796069"/>
                    </a:ext>
                  </a:extLst>
                </a:gridCol>
              </a:tblGrid>
              <a:tr h="0">
                <a:tc>
                  <a:txBody>
                    <a:bodyPr/>
                    <a:lstStyle/>
                    <a:p>
                      <a:pPr algn="l"/>
                      <a:r>
                        <a:rPr lang="en-US" sz="1100" cap="all" dirty="0">
                          <a:solidFill>
                            <a:srgbClr val="1C1D20"/>
                          </a:solidFill>
                          <a:effectLst/>
                        </a:rPr>
                        <a:t>COMPANY</a:t>
                      </a:r>
                    </a:p>
                  </a:txBody>
                  <a:tcPr marL="238125" marR="238125" marT="219075" marB="219075" anchor="ctr"/>
                </a:tc>
                <a:tc>
                  <a:txBody>
                    <a:bodyPr/>
                    <a:lstStyle/>
                    <a:p>
                      <a:pPr algn="l"/>
                      <a:r>
                        <a:rPr lang="en-US" sz="1100" cap="all" dirty="0">
                          <a:solidFill>
                            <a:srgbClr val="1C1D20"/>
                          </a:solidFill>
                          <a:effectLst/>
                        </a:rPr>
                        <a:t>Logo </a:t>
                      </a:r>
                    </a:p>
                  </a:txBody>
                  <a:tcPr marL="238125" marR="238125" marT="219075" marB="219075" anchor="ctr"/>
                </a:tc>
                <a:tc>
                  <a:txBody>
                    <a:bodyPr/>
                    <a:lstStyle/>
                    <a:p>
                      <a:pPr algn="l"/>
                      <a:r>
                        <a:rPr lang="en-US" sz="1100" cap="all" dirty="0">
                          <a:solidFill>
                            <a:srgbClr val="1C1D20"/>
                          </a:solidFill>
                          <a:effectLst/>
                        </a:rPr>
                        <a:t>MARKET CAPITALIZATION</a:t>
                      </a:r>
                    </a:p>
                  </a:txBody>
                  <a:tcPr marL="238125" marR="238125" marT="219075" marB="219075" anchor="ctr"/>
                </a:tc>
                <a:tc>
                  <a:txBody>
                    <a:bodyPr/>
                    <a:lstStyle/>
                    <a:p>
                      <a:pPr algn="l"/>
                      <a:r>
                        <a:rPr lang="en-US" sz="1100" cap="all" dirty="0">
                          <a:solidFill>
                            <a:srgbClr val="1C1D20"/>
                          </a:solidFill>
                          <a:effectLst/>
                        </a:rPr>
                        <a:t>DESCRIPTION</a:t>
                      </a:r>
                    </a:p>
                  </a:txBody>
                  <a:tcPr marL="238125" marR="238125" marT="219075" marB="219075" anchor="ctr"/>
                </a:tc>
                <a:extLst>
                  <a:ext uri="{0D108BD9-81ED-4DB2-BD59-A6C34878D82A}">
                    <a16:rowId xmlns:a16="http://schemas.microsoft.com/office/drawing/2014/main" val="2495550149"/>
                  </a:ext>
                </a:extLst>
              </a:tr>
              <a:tr h="0">
                <a:tc>
                  <a:txBody>
                    <a:bodyPr/>
                    <a:lstStyle/>
                    <a:p>
                      <a:pPr fontAlgn="t"/>
                      <a:r>
                        <a:rPr lang="en-US" sz="1100" dirty="0">
                          <a:solidFill>
                            <a:srgbClr val="6F7173"/>
                          </a:solidFill>
                          <a:effectLst/>
                        </a:rPr>
                        <a:t>Alphabet</a:t>
                      </a:r>
                    </a:p>
                  </a:txBody>
                  <a:tcPr marL="238125" marR="238125" marT="123825" marB="123825"/>
                </a:tc>
                <a:tc>
                  <a:txBody>
                    <a:bodyPr/>
                    <a:lstStyle/>
                    <a:p>
                      <a:pPr fontAlgn="t"/>
                      <a:endParaRPr lang="en-US" sz="1100" dirty="0">
                        <a:solidFill>
                          <a:srgbClr val="6F7173"/>
                        </a:solidFill>
                        <a:effectLst/>
                      </a:endParaRPr>
                    </a:p>
                  </a:txBody>
                  <a:tcPr marL="238125" marR="238125" marT="123825" marB="123825"/>
                </a:tc>
                <a:tc>
                  <a:txBody>
                    <a:bodyPr/>
                    <a:lstStyle/>
                    <a:p>
                      <a:pPr fontAlgn="t"/>
                      <a:r>
                        <a:rPr lang="en-US" sz="1100" dirty="0">
                          <a:solidFill>
                            <a:srgbClr val="6F7173"/>
                          </a:solidFill>
                          <a:effectLst/>
                        </a:rPr>
                        <a:t>$1.5 trillion</a:t>
                      </a:r>
                    </a:p>
                  </a:txBody>
                  <a:tcPr marL="238125" marR="238125" marT="123825" marB="123825"/>
                </a:tc>
                <a:tc>
                  <a:txBody>
                    <a:bodyPr/>
                    <a:lstStyle/>
                    <a:p>
                      <a:pPr fontAlgn="t"/>
                      <a:r>
                        <a:rPr lang="en-US" sz="1100" dirty="0">
                          <a:solidFill>
                            <a:srgbClr val="6F7173"/>
                          </a:solidFill>
                          <a:effectLst/>
                        </a:rPr>
                        <a:t>Parent of Google and leading self-driving car start-up Waymo.</a:t>
                      </a:r>
                    </a:p>
                  </a:txBody>
                  <a:tcPr marL="238125" marR="238125" marT="123825" marB="123825"/>
                </a:tc>
                <a:extLst>
                  <a:ext uri="{0D108BD9-81ED-4DB2-BD59-A6C34878D82A}">
                    <a16:rowId xmlns:a16="http://schemas.microsoft.com/office/drawing/2014/main" val="434808084"/>
                  </a:ext>
                </a:extLst>
              </a:tr>
              <a:tr h="370840">
                <a:tc>
                  <a:txBody>
                    <a:bodyPr/>
                    <a:lstStyle/>
                    <a:p>
                      <a:pPr fontAlgn="t"/>
                      <a:r>
                        <a:rPr lang="en-US" sz="1100" dirty="0">
                          <a:solidFill>
                            <a:srgbClr val="6F7173"/>
                          </a:solidFill>
                          <a:effectLst/>
                        </a:rPr>
                        <a:t>Amazon</a:t>
                      </a:r>
                    </a:p>
                  </a:txBody>
                  <a:tcPr marL="238125" marR="238125" marT="123825" marB="123825"/>
                </a:tc>
                <a:tc>
                  <a:txBody>
                    <a:bodyPr/>
                    <a:lstStyle/>
                    <a:p>
                      <a:pPr fontAlgn="t"/>
                      <a:endParaRPr lang="en-US" sz="1100" dirty="0">
                        <a:solidFill>
                          <a:srgbClr val="6F7173"/>
                        </a:solidFill>
                        <a:effectLst/>
                      </a:endParaRPr>
                    </a:p>
                  </a:txBody>
                  <a:tcPr marL="238125" marR="238125" marT="123825" marB="123825"/>
                </a:tc>
                <a:tc>
                  <a:txBody>
                    <a:bodyPr/>
                    <a:lstStyle/>
                    <a:p>
                      <a:pPr fontAlgn="t"/>
                      <a:r>
                        <a:rPr lang="en-US" sz="1100" dirty="0">
                          <a:solidFill>
                            <a:srgbClr val="6F7173"/>
                          </a:solidFill>
                          <a:effectLst/>
                        </a:rPr>
                        <a:t>$1.2 trillion</a:t>
                      </a:r>
                    </a:p>
                  </a:txBody>
                  <a:tcPr marL="238125" marR="238125" marT="123825" marB="123825"/>
                </a:tc>
                <a:tc>
                  <a:txBody>
                    <a:bodyPr/>
                    <a:lstStyle/>
                    <a:p>
                      <a:pPr fontAlgn="t"/>
                      <a:r>
                        <a:rPr lang="en-US" sz="1100" dirty="0">
                          <a:solidFill>
                            <a:srgbClr val="6F7173"/>
                          </a:solidFill>
                          <a:effectLst/>
                        </a:rPr>
                        <a:t>Owner of </a:t>
                      </a:r>
                      <a:r>
                        <a:rPr lang="en-US" sz="1100" dirty="0" err="1">
                          <a:solidFill>
                            <a:srgbClr val="6F7173"/>
                          </a:solidFill>
                          <a:effectLst/>
                        </a:rPr>
                        <a:t>Robotaxi</a:t>
                      </a:r>
                      <a:r>
                        <a:rPr lang="en-US" sz="1100" dirty="0">
                          <a:solidFill>
                            <a:srgbClr val="6F7173"/>
                          </a:solidFill>
                          <a:effectLst/>
                        </a:rPr>
                        <a:t> start-up </a:t>
                      </a:r>
                      <a:r>
                        <a:rPr lang="en-US" sz="1100" dirty="0" err="1">
                          <a:solidFill>
                            <a:srgbClr val="6F7173"/>
                          </a:solidFill>
                          <a:effectLst/>
                        </a:rPr>
                        <a:t>Zoox</a:t>
                      </a:r>
                      <a:r>
                        <a:rPr lang="en-US" sz="1100" dirty="0">
                          <a:solidFill>
                            <a:srgbClr val="6F7173"/>
                          </a:solidFill>
                          <a:effectLst/>
                        </a:rPr>
                        <a:t>.</a:t>
                      </a:r>
                    </a:p>
                  </a:txBody>
                  <a:tcPr marL="238125" marR="238125" marT="123825" marB="123825"/>
                </a:tc>
                <a:extLst>
                  <a:ext uri="{0D108BD9-81ED-4DB2-BD59-A6C34878D82A}">
                    <a16:rowId xmlns:a16="http://schemas.microsoft.com/office/drawing/2014/main" val="551593941"/>
                  </a:ext>
                </a:extLst>
              </a:tr>
              <a:tr h="370840">
                <a:tc>
                  <a:txBody>
                    <a:bodyPr/>
                    <a:lstStyle/>
                    <a:p>
                      <a:pPr fontAlgn="t"/>
                      <a:r>
                        <a:rPr lang="en-US" sz="1100" dirty="0">
                          <a:solidFill>
                            <a:srgbClr val="6F7173"/>
                          </a:solidFill>
                          <a:effectLst/>
                        </a:rPr>
                        <a:t>Tesla</a:t>
                      </a:r>
                    </a:p>
                  </a:txBody>
                  <a:tcPr marL="238125" marR="238125" marT="123825" marB="123825"/>
                </a:tc>
                <a:tc>
                  <a:txBody>
                    <a:bodyPr/>
                    <a:lstStyle/>
                    <a:p>
                      <a:pPr fontAlgn="t"/>
                      <a:endParaRPr lang="en-US" sz="1100">
                        <a:solidFill>
                          <a:srgbClr val="6F7173"/>
                        </a:solidFill>
                        <a:effectLst/>
                      </a:endParaRPr>
                    </a:p>
                  </a:txBody>
                  <a:tcPr marL="238125" marR="238125" marT="123825" marB="123825"/>
                </a:tc>
                <a:tc>
                  <a:txBody>
                    <a:bodyPr/>
                    <a:lstStyle/>
                    <a:p>
                      <a:pPr fontAlgn="t"/>
                      <a:r>
                        <a:rPr lang="en-US" sz="1100" dirty="0">
                          <a:solidFill>
                            <a:srgbClr val="6F7173"/>
                          </a:solidFill>
                          <a:effectLst/>
                        </a:rPr>
                        <a:t>$783 billion</a:t>
                      </a:r>
                    </a:p>
                  </a:txBody>
                  <a:tcPr marL="238125" marR="238125" marT="123825" marB="123825"/>
                </a:tc>
                <a:tc>
                  <a:txBody>
                    <a:bodyPr/>
                    <a:lstStyle/>
                    <a:p>
                      <a:pPr fontAlgn="t"/>
                      <a:r>
                        <a:rPr lang="en-US" sz="1100" dirty="0">
                          <a:solidFill>
                            <a:srgbClr val="6F7173"/>
                          </a:solidFill>
                          <a:effectLst/>
                        </a:rPr>
                        <a:t>Lead Autopilot and Full Self-Driving (FSD) autonomous driving programs.</a:t>
                      </a:r>
                    </a:p>
                  </a:txBody>
                  <a:tcPr marL="238125" marR="238125" marT="123825" marB="123825"/>
                </a:tc>
                <a:extLst>
                  <a:ext uri="{0D108BD9-81ED-4DB2-BD59-A6C34878D82A}">
                    <a16:rowId xmlns:a16="http://schemas.microsoft.com/office/drawing/2014/main" val="3625375796"/>
                  </a:ext>
                </a:extLst>
              </a:tr>
              <a:tr h="370840">
                <a:tc>
                  <a:txBody>
                    <a:bodyPr/>
                    <a:lstStyle/>
                    <a:p>
                      <a:pPr fontAlgn="t"/>
                      <a:r>
                        <a:rPr lang="en-US" sz="1100" dirty="0">
                          <a:solidFill>
                            <a:srgbClr val="6F7173"/>
                          </a:solidFill>
                          <a:effectLst/>
                        </a:rPr>
                        <a:t>Nvidia</a:t>
                      </a:r>
                    </a:p>
                  </a:txBody>
                  <a:tcPr marL="238125" marR="238125" marT="123825" marB="123825"/>
                </a:tc>
                <a:tc>
                  <a:txBody>
                    <a:bodyPr/>
                    <a:lstStyle/>
                    <a:p>
                      <a:pPr fontAlgn="t"/>
                      <a:endParaRPr lang="en-US" sz="1100">
                        <a:solidFill>
                          <a:srgbClr val="6F7173"/>
                        </a:solidFill>
                        <a:effectLst/>
                      </a:endParaRPr>
                    </a:p>
                  </a:txBody>
                  <a:tcPr marL="238125" marR="238125" marT="123825" marB="123825"/>
                </a:tc>
                <a:tc>
                  <a:txBody>
                    <a:bodyPr/>
                    <a:lstStyle/>
                    <a:p>
                      <a:pPr fontAlgn="t"/>
                      <a:r>
                        <a:rPr lang="en-US" sz="1100" dirty="0">
                          <a:solidFill>
                            <a:srgbClr val="6F7173"/>
                          </a:solidFill>
                          <a:effectLst/>
                        </a:rPr>
                        <a:t>$456 billion</a:t>
                      </a:r>
                    </a:p>
                  </a:txBody>
                  <a:tcPr marL="238125" marR="238125" marT="123825" marB="123825"/>
                </a:tc>
                <a:tc>
                  <a:txBody>
                    <a:bodyPr/>
                    <a:lstStyle/>
                    <a:p>
                      <a:pPr fontAlgn="t"/>
                      <a:r>
                        <a:rPr lang="en-US" sz="1100" dirty="0">
                          <a:solidFill>
                            <a:srgbClr val="6F7173"/>
                          </a:solidFill>
                          <a:effectLst/>
                        </a:rPr>
                        <a:t>Semiconductor design leader turned AI platform including a product family for self-driving cars.</a:t>
                      </a:r>
                    </a:p>
                  </a:txBody>
                  <a:tcPr marL="238125" marR="238125" marT="123825" marB="123825"/>
                </a:tc>
                <a:extLst>
                  <a:ext uri="{0D108BD9-81ED-4DB2-BD59-A6C34878D82A}">
                    <a16:rowId xmlns:a16="http://schemas.microsoft.com/office/drawing/2014/main" val="2286335742"/>
                  </a:ext>
                </a:extLst>
              </a:tr>
              <a:tr h="0">
                <a:tc>
                  <a:txBody>
                    <a:bodyPr/>
                    <a:lstStyle/>
                    <a:p>
                      <a:pPr fontAlgn="t"/>
                      <a:r>
                        <a:rPr lang="en-US" sz="1100" dirty="0">
                          <a:solidFill>
                            <a:srgbClr val="6F7173"/>
                          </a:solidFill>
                          <a:effectLst/>
                        </a:rPr>
                        <a:t>Qualcomm</a:t>
                      </a:r>
                    </a:p>
                  </a:txBody>
                  <a:tcPr marL="238125" marR="238125" marT="123825" marB="123825"/>
                </a:tc>
                <a:tc>
                  <a:txBody>
                    <a:bodyPr/>
                    <a:lstStyle/>
                    <a:p>
                      <a:pPr fontAlgn="t"/>
                      <a:endParaRPr lang="en-US" sz="1100">
                        <a:solidFill>
                          <a:srgbClr val="6F7173"/>
                        </a:solidFill>
                        <a:effectLst/>
                      </a:endParaRPr>
                    </a:p>
                  </a:txBody>
                  <a:tcPr marL="238125" marR="238125" marT="123825" marB="123825"/>
                </a:tc>
                <a:tc>
                  <a:txBody>
                    <a:bodyPr/>
                    <a:lstStyle/>
                    <a:p>
                      <a:pPr fontAlgn="t"/>
                      <a:r>
                        <a:rPr lang="en-US" sz="1100" dirty="0">
                          <a:solidFill>
                            <a:srgbClr val="6F7173"/>
                          </a:solidFill>
                          <a:effectLst/>
                        </a:rPr>
                        <a:t>$156 billion</a:t>
                      </a:r>
                    </a:p>
                  </a:txBody>
                  <a:tcPr marL="238125" marR="238125" marT="123825" marB="123825"/>
                </a:tc>
                <a:tc>
                  <a:txBody>
                    <a:bodyPr/>
                    <a:lstStyle/>
                    <a:p>
                      <a:pPr fontAlgn="t"/>
                      <a:r>
                        <a:rPr lang="en-US" sz="1100" dirty="0">
                          <a:solidFill>
                            <a:srgbClr val="6F7173"/>
                          </a:solidFill>
                          <a:effectLst/>
                        </a:rPr>
                        <a:t>The smartphone and mobility chip leader building products and software for the auto industry.</a:t>
                      </a:r>
                    </a:p>
                  </a:txBody>
                  <a:tcPr marL="238125" marR="238125" marT="123825" marB="123825"/>
                </a:tc>
                <a:extLst>
                  <a:ext uri="{0D108BD9-81ED-4DB2-BD59-A6C34878D82A}">
                    <a16:rowId xmlns:a16="http://schemas.microsoft.com/office/drawing/2014/main" val="1095111963"/>
                  </a:ext>
                </a:extLst>
              </a:tr>
              <a:tr h="370840">
                <a:tc>
                  <a:txBody>
                    <a:bodyPr/>
                    <a:lstStyle/>
                    <a:p>
                      <a:pPr fontAlgn="t"/>
                      <a:r>
                        <a:rPr lang="en-US" sz="1100" dirty="0">
                          <a:solidFill>
                            <a:srgbClr val="6F7173"/>
                          </a:solidFill>
                          <a:effectLst/>
                        </a:rPr>
                        <a:t>Micron Technology</a:t>
                      </a:r>
                    </a:p>
                  </a:txBody>
                  <a:tcPr marL="238125" marR="238125" marT="123825" marB="123825"/>
                </a:tc>
                <a:tc>
                  <a:txBody>
                    <a:bodyPr/>
                    <a:lstStyle/>
                    <a:p>
                      <a:pPr fontAlgn="t"/>
                      <a:endParaRPr lang="en-US" sz="1100" dirty="0">
                        <a:solidFill>
                          <a:srgbClr val="6F7173"/>
                        </a:solidFill>
                        <a:effectLst/>
                      </a:endParaRPr>
                    </a:p>
                  </a:txBody>
                  <a:tcPr marL="238125" marR="238125" marT="123825" marB="123825"/>
                </a:tc>
                <a:tc>
                  <a:txBody>
                    <a:bodyPr/>
                    <a:lstStyle/>
                    <a:p>
                      <a:pPr fontAlgn="t"/>
                      <a:r>
                        <a:rPr lang="en-US" sz="1100">
                          <a:solidFill>
                            <a:srgbClr val="6F7173"/>
                          </a:solidFill>
                          <a:effectLst/>
                        </a:rPr>
                        <a:t>$83 billion</a:t>
                      </a:r>
                    </a:p>
                  </a:txBody>
                  <a:tcPr marL="238125" marR="238125" marT="123825" marB="123825"/>
                </a:tc>
                <a:tc>
                  <a:txBody>
                    <a:bodyPr/>
                    <a:lstStyle/>
                    <a:p>
                      <a:pPr fontAlgn="t"/>
                      <a:r>
                        <a:rPr lang="en-US" sz="1100" dirty="0">
                          <a:solidFill>
                            <a:srgbClr val="6F7173"/>
                          </a:solidFill>
                          <a:effectLst/>
                        </a:rPr>
                        <a:t>Top memory chipmaker getting a massive lift from vehicle technology.</a:t>
                      </a:r>
                    </a:p>
                  </a:txBody>
                  <a:tcPr marL="238125" marR="238125" marT="123825" marB="123825"/>
                </a:tc>
                <a:extLst>
                  <a:ext uri="{0D108BD9-81ED-4DB2-BD59-A6C34878D82A}">
                    <a16:rowId xmlns:a16="http://schemas.microsoft.com/office/drawing/2014/main" val="2862325512"/>
                  </a:ext>
                </a:extLst>
              </a:tr>
              <a:tr h="370840">
                <a:tc>
                  <a:txBody>
                    <a:bodyPr/>
                    <a:lstStyle/>
                    <a:p>
                      <a:pPr fontAlgn="t"/>
                      <a:r>
                        <a:rPr lang="en-US" sz="1100" dirty="0">
                          <a:solidFill>
                            <a:srgbClr val="6F7173"/>
                          </a:solidFill>
                          <a:effectLst/>
                        </a:rPr>
                        <a:t>General Motors</a:t>
                      </a:r>
                    </a:p>
                  </a:txBody>
                  <a:tcPr marL="238125" marR="238125" marT="123825" marB="123825"/>
                </a:tc>
                <a:tc>
                  <a:txBody>
                    <a:bodyPr/>
                    <a:lstStyle/>
                    <a:p>
                      <a:pPr fontAlgn="t"/>
                      <a:endParaRPr lang="en-US" sz="1100">
                        <a:solidFill>
                          <a:srgbClr val="6F7173"/>
                        </a:solidFill>
                        <a:effectLst/>
                      </a:endParaRPr>
                    </a:p>
                  </a:txBody>
                  <a:tcPr marL="238125" marR="238125" marT="123825" marB="123825"/>
                </a:tc>
                <a:tc>
                  <a:txBody>
                    <a:bodyPr/>
                    <a:lstStyle/>
                    <a:p>
                      <a:pPr fontAlgn="t"/>
                      <a:r>
                        <a:rPr lang="en-US" sz="1100">
                          <a:solidFill>
                            <a:srgbClr val="6F7173"/>
                          </a:solidFill>
                          <a:effectLst/>
                        </a:rPr>
                        <a:t>$55 billion</a:t>
                      </a:r>
                    </a:p>
                  </a:txBody>
                  <a:tcPr marL="238125" marR="238125" marT="123825" marB="123825"/>
                </a:tc>
                <a:tc>
                  <a:txBody>
                    <a:bodyPr/>
                    <a:lstStyle/>
                    <a:p>
                      <a:pPr fontAlgn="t"/>
                      <a:r>
                        <a:rPr lang="en-US" sz="1100" dirty="0">
                          <a:solidFill>
                            <a:srgbClr val="6F7173"/>
                          </a:solidFill>
                          <a:effectLst/>
                        </a:rPr>
                        <a:t>Legacy automaker and owner of start-up Cruise.</a:t>
                      </a:r>
                    </a:p>
                  </a:txBody>
                  <a:tcPr marL="238125" marR="238125" marT="123825" marB="123825"/>
                </a:tc>
                <a:extLst>
                  <a:ext uri="{0D108BD9-81ED-4DB2-BD59-A6C34878D82A}">
                    <a16:rowId xmlns:a16="http://schemas.microsoft.com/office/drawing/2014/main" val="1190746057"/>
                  </a:ext>
                </a:extLst>
              </a:tr>
              <a:tr h="0">
                <a:tc>
                  <a:txBody>
                    <a:bodyPr/>
                    <a:lstStyle/>
                    <a:p>
                      <a:pPr fontAlgn="t"/>
                      <a:r>
                        <a:rPr lang="en-US" sz="1100" dirty="0">
                          <a:solidFill>
                            <a:srgbClr val="6F7173"/>
                          </a:solidFill>
                          <a:effectLst/>
                        </a:rPr>
                        <a:t>Ford</a:t>
                      </a:r>
                    </a:p>
                  </a:txBody>
                  <a:tcPr marL="238125" marR="238125" marT="123825" marB="123825"/>
                </a:tc>
                <a:tc>
                  <a:txBody>
                    <a:bodyPr/>
                    <a:lstStyle/>
                    <a:p>
                      <a:pPr fontAlgn="t"/>
                      <a:endParaRPr lang="en-US" sz="1100" dirty="0">
                        <a:solidFill>
                          <a:srgbClr val="6F7173"/>
                        </a:solidFill>
                        <a:effectLst/>
                      </a:endParaRPr>
                    </a:p>
                  </a:txBody>
                  <a:tcPr marL="238125" marR="238125" marT="123825" marB="123825"/>
                </a:tc>
                <a:tc>
                  <a:txBody>
                    <a:bodyPr/>
                    <a:lstStyle/>
                    <a:p>
                      <a:pPr fontAlgn="t"/>
                      <a:r>
                        <a:rPr lang="en-US" sz="1100" dirty="0">
                          <a:solidFill>
                            <a:srgbClr val="6F7173"/>
                          </a:solidFill>
                          <a:effectLst/>
                        </a:rPr>
                        <a:t>$54 billion</a:t>
                      </a:r>
                    </a:p>
                  </a:txBody>
                  <a:tcPr marL="238125" marR="238125" marT="123825" marB="123825"/>
                </a:tc>
                <a:tc>
                  <a:txBody>
                    <a:bodyPr/>
                    <a:lstStyle/>
                    <a:p>
                      <a:pPr fontAlgn="t"/>
                      <a:r>
                        <a:rPr lang="en-US" sz="1100" dirty="0">
                          <a:solidFill>
                            <a:srgbClr val="6F7173"/>
                          </a:solidFill>
                          <a:effectLst/>
                        </a:rPr>
                        <a:t>Another legacy automaker, top pickup truck maker, and autonomous vehicle investor, the major investor of Argo AI</a:t>
                      </a:r>
                    </a:p>
                  </a:txBody>
                  <a:tcPr marL="238125" marR="238125" marT="123825" marB="123825"/>
                </a:tc>
                <a:extLst>
                  <a:ext uri="{0D108BD9-81ED-4DB2-BD59-A6C34878D82A}">
                    <a16:rowId xmlns:a16="http://schemas.microsoft.com/office/drawing/2014/main" val="488375950"/>
                  </a:ext>
                </a:extLst>
              </a:tr>
            </a:tbl>
          </a:graphicData>
        </a:graphic>
      </p:graphicFrame>
      <p:sp>
        <p:nvSpPr>
          <p:cNvPr id="4" name="TextBox 3">
            <a:extLst>
              <a:ext uri="{FF2B5EF4-FFF2-40B4-BE49-F238E27FC236}">
                <a16:creationId xmlns:a16="http://schemas.microsoft.com/office/drawing/2014/main" id="{C2F21BA8-FB62-B985-A187-984C66D7EE8B}"/>
              </a:ext>
            </a:extLst>
          </p:cNvPr>
          <p:cNvSpPr txBox="1"/>
          <p:nvPr/>
        </p:nvSpPr>
        <p:spPr>
          <a:xfrm>
            <a:off x="91382" y="1615014"/>
            <a:ext cx="676661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472C4"/>
                </a:solidFill>
              </a:rPr>
              <a:t>Eight top automated driving stocks in 2022, data source: </a:t>
            </a:r>
            <a:r>
              <a:rPr lang="en-US" dirty="0" err="1">
                <a:solidFill>
                  <a:srgbClr val="4472C4"/>
                </a:solidFill>
              </a:rPr>
              <a:t>YCharts</a:t>
            </a:r>
            <a:r>
              <a:rPr lang="en-US" dirty="0">
                <a:solidFill>
                  <a:srgbClr val="4472C4"/>
                </a:solidFill>
              </a:rPr>
              <a:t>. </a:t>
            </a:r>
          </a:p>
        </p:txBody>
      </p:sp>
      <p:pic>
        <p:nvPicPr>
          <p:cNvPr id="10" name="Picture 9">
            <a:extLst>
              <a:ext uri="{FF2B5EF4-FFF2-40B4-BE49-F238E27FC236}">
                <a16:creationId xmlns:a16="http://schemas.microsoft.com/office/drawing/2014/main" id="{CBAC52D6-0DB1-F70F-62BC-8B6DEC14C6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61770" y="2952750"/>
            <a:ext cx="660399" cy="169629"/>
          </a:xfrm>
          <a:prstGeom prst="rect">
            <a:avLst/>
          </a:prstGeom>
        </p:spPr>
      </p:pic>
      <p:pic>
        <p:nvPicPr>
          <p:cNvPr id="11" name="Picture 10">
            <a:extLst>
              <a:ext uri="{FF2B5EF4-FFF2-40B4-BE49-F238E27FC236}">
                <a16:creationId xmlns:a16="http://schemas.microsoft.com/office/drawing/2014/main" id="{C9923470-885C-C5CE-22FB-71E9B3137A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1770" y="3156578"/>
            <a:ext cx="660399" cy="229258"/>
          </a:xfrm>
          <a:prstGeom prst="rect">
            <a:avLst/>
          </a:prstGeom>
        </p:spPr>
      </p:pic>
      <p:pic>
        <p:nvPicPr>
          <p:cNvPr id="12" name="Picture 11">
            <a:extLst>
              <a:ext uri="{FF2B5EF4-FFF2-40B4-BE49-F238E27FC236}">
                <a16:creationId xmlns:a16="http://schemas.microsoft.com/office/drawing/2014/main" id="{3C9DE7CF-CDF7-AFFE-C2DF-E1315DF54A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01479" y="2986880"/>
            <a:ext cx="419204" cy="352744"/>
          </a:xfrm>
          <a:prstGeom prst="rect">
            <a:avLst/>
          </a:prstGeom>
        </p:spPr>
      </p:pic>
      <p:pic>
        <p:nvPicPr>
          <p:cNvPr id="14" name="Picture 13">
            <a:extLst>
              <a:ext uri="{FF2B5EF4-FFF2-40B4-BE49-F238E27FC236}">
                <a16:creationId xmlns:a16="http://schemas.microsoft.com/office/drawing/2014/main" id="{697EBA44-1B9E-AC17-0B8C-E6EFE368753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362709" y="3612976"/>
            <a:ext cx="817179" cy="274085"/>
          </a:xfrm>
          <a:prstGeom prst="rect">
            <a:avLst/>
          </a:prstGeom>
        </p:spPr>
      </p:pic>
      <p:pic>
        <p:nvPicPr>
          <p:cNvPr id="15" name="Picture 14">
            <a:extLst>
              <a:ext uri="{FF2B5EF4-FFF2-40B4-BE49-F238E27FC236}">
                <a16:creationId xmlns:a16="http://schemas.microsoft.com/office/drawing/2014/main" id="{DA1B2958-398E-36E7-FD44-639B2BA9D7F6}"/>
              </a:ext>
            </a:extLst>
          </p:cNvPr>
          <p:cNvPicPr>
            <a:picLocks noChangeAspect="1"/>
          </p:cNvPicPr>
          <p:nvPr/>
        </p:nvPicPr>
        <p:blipFill>
          <a:blip r:embed="rId6">
            <a:clrChange>
              <a:clrFrom>
                <a:srgbClr val="F6F6F6"/>
              </a:clrFrom>
              <a:clrTo>
                <a:srgbClr val="F6F6F6">
                  <a:alpha val="0"/>
                </a:srgbClr>
              </a:clrTo>
            </a:clrChange>
          </a:blip>
          <a:stretch>
            <a:fillRect/>
          </a:stretch>
        </p:blipFill>
        <p:spPr>
          <a:xfrm>
            <a:off x="2201479" y="3519386"/>
            <a:ext cx="368601" cy="367675"/>
          </a:xfrm>
          <a:prstGeom prst="rect">
            <a:avLst/>
          </a:prstGeom>
        </p:spPr>
      </p:pic>
      <p:pic>
        <p:nvPicPr>
          <p:cNvPr id="16" name="Picture 15">
            <a:extLst>
              <a:ext uri="{FF2B5EF4-FFF2-40B4-BE49-F238E27FC236}">
                <a16:creationId xmlns:a16="http://schemas.microsoft.com/office/drawing/2014/main" id="{52127D6E-6C57-254B-B313-D80CA7BC46C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461770" y="3985772"/>
            <a:ext cx="506681" cy="586228"/>
          </a:xfrm>
          <a:prstGeom prst="rect">
            <a:avLst/>
          </a:prstGeom>
        </p:spPr>
      </p:pic>
      <p:pic>
        <p:nvPicPr>
          <p:cNvPr id="17" name="Picture 16">
            <a:extLst>
              <a:ext uri="{FF2B5EF4-FFF2-40B4-BE49-F238E27FC236}">
                <a16:creationId xmlns:a16="http://schemas.microsoft.com/office/drawing/2014/main" id="{17AF7189-912A-6106-8574-BBD68CF7DC8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362709" y="4832320"/>
            <a:ext cx="673914" cy="502843"/>
          </a:xfrm>
          <a:prstGeom prst="rect">
            <a:avLst/>
          </a:prstGeom>
        </p:spPr>
      </p:pic>
      <p:pic>
        <p:nvPicPr>
          <p:cNvPr id="18" name="Picture 17">
            <a:extLst>
              <a:ext uri="{FF2B5EF4-FFF2-40B4-BE49-F238E27FC236}">
                <a16:creationId xmlns:a16="http://schemas.microsoft.com/office/drawing/2014/main" id="{D65BBB53-B9ED-9B3B-1BCF-95C4F345E031}"/>
              </a:ext>
            </a:extLst>
          </p:cNvPr>
          <p:cNvPicPr>
            <a:picLocks noChangeAspect="1"/>
          </p:cNvPicPr>
          <p:nvPr/>
        </p:nvPicPr>
        <p:blipFill>
          <a:blip r:embed="rId9">
            <a:clrChange>
              <a:clrFrom>
                <a:srgbClr val="FCFEFB"/>
              </a:clrFrom>
              <a:clrTo>
                <a:srgbClr val="FCFEFB">
                  <a:alpha val="0"/>
                </a:srgbClr>
              </a:clrTo>
            </a:clrChange>
          </a:blip>
          <a:stretch>
            <a:fillRect/>
          </a:stretch>
        </p:blipFill>
        <p:spPr>
          <a:xfrm>
            <a:off x="1362709" y="5756438"/>
            <a:ext cx="1149417" cy="263334"/>
          </a:xfrm>
          <a:prstGeom prst="rect">
            <a:avLst/>
          </a:prstGeom>
        </p:spPr>
      </p:pic>
      <p:pic>
        <p:nvPicPr>
          <p:cNvPr id="19" name="Picture 18">
            <a:extLst>
              <a:ext uri="{FF2B5EF4-FFF2-40B4-BE49-F238E27FC236}">
                <a16:creationId xmlns:a16="http://schemas.microsoft.com/office/drawing/2014/main" id="{93F82A6F-CE52-8865-3399-F249373F72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62709" y="6454259"/>
            <a:ext cx="1149417" cy="331053"/>
          </a:xfrm>
          <a:prstGeom prst="rect">
            <a:avLst/>
          </a:prstGeom>
        </p:spPr>
      </p:pic>
      <p:pic>
        <p:nvPicPr>
          <p:cNvPr id="20" name="Picture 19">
            <a:extLst>
              <a:ext uri="{FF2B5EF4-FFF2-40B4-BE49-F238E27FC236}">
                <a16:creationId xmlns:a16="http://schemas.microsoft.com/office/drawing/2014/main" id="{5F9C2165-121A-2A77-F1EF-BA82EF3484B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316901" y="7139384"/>
            <a:ext cx="452295" cy="450010"/>
          </a:xfrm>
          <a:prstGeom prst="rect">
            <a:avLst/>
          </a:prstGeom>
        </p:spPr>
      </p:pic>
      <p:pic>
        <p:nvPicPr>
          <p:cNvPr id="21" name="Picture 20">
            <a:extLst>
              <a:ext uri="{FF2B5EF4-FFF2-40B4-BE49-F238E27FC236}">
                <a16:creationId xmlns:a16="http://schemas.microsoft.com/office/drawing/2014/main" id="{FACC6D1B-B517-1E09-051F-29BEFF85E93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778676" y="7257247"/>
            <a:ext cx="871599" cy="263334"/>
          </a:xfrm>
          <a:prstGeom prst="rect">
            <a:avLst/>
          </a:prstGeom>
        </p:spPr>
      </p:pic>
      <p:pic>
        <p:nvPicPr>
          <p:cNvPr id="24" name="Picture 23">
            <a:extLst>
              <a:ext uri="{FF2B5EF4-FFF2-40B4-BE49-F238E27FC236}">
                <a16:creationId xmlns:a16="http://schemas.microsoft.com/office/drawing/2014/main" id="{04749D0F-543A-8A9A-20B2-9073DB8DCA6C}"/>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134855" y="7804269"/>
            <a:ext cx="816388" cy="322218"/>
          </a:xfrm>
          <a:prstGeom prst="rect">
            <a:avLst/>
          </a:prstGeom>
        </p:spPr>
      </p:pic>
      <p:pic>
        <p:nvPicPr>
          <p:cNvPr id="25" name="Picture 24">
            <a:extLst>
              <a:ext uri="{FF2B5EF4-FFF2-40B4-BE49-F238E27FC236}">
                <a16:creationId xmlns:a16="http://schemas.microsoft.com/office/drawing/2014/main" id="{B5D2F8EA-3361-7110-535F-D98416570E3B}"/>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906618" y="7689643"/>
            <a:ext cx="714065" cy="450011"/>
          </a:xfrm>
          <a:prstGeom prst="rect">
            <a:avLst/>
          </a:prstGeom>
        </p:spPr>
      </p:pic>
      <p:sp>
        <p:nvSpPr>
          <p:cNvPr id="6" name="TextBox 5">
            <a:extLst>
              <a:ext uri="{FF2B5EF4-FFF2-40B4-BE49-F238E27FC236}">
                <a16:creationId xmlns:a16="http://schemas.microsoft.com/office/drawing/2014/main" id="{0D697DA6-D36E-5057-048E-3DD808B20D0F}"/>
              </a:ext>
            </a:extLst>
          </p:cNvPr>
          <p:cNvSpPr txBox="1"/>
          <p:nvPr/>
        </p:nvSpPr>
        <p:spPr>
          <a:xfrm>
            <a:off x="2807554" y="8035607"/>
            <a:ext cx="1306286" cy="430887"/>
          </a:xfrm>
          <a:prstGeom prst="rect">
            <a:avLst/>
          </a:prstGeom>
          <a:noFill/>
          <a:ln w="19050">
            <a:solidFill>
              <a:srgbClr val="C00000"/>
            </a:solidFill>
          </a:ln>
        </p:spPr>
        <p:txBody>
          <a:bodyPr wrap="square" rtlCol="0">
            <a:spAutoFit/>
          </a:bodyPr>
          <a:lstStyle/>
          <a:p>
            <a:r>
              <a:rPr lang="en-US" sz="1100" dirty="0">
                <a:solidFill>
                  <a:srgbClr val="6F7173"/>
                </a:solidFill>
              </a:rPr>
              <a:t>Argo AI disbanded in October 2022</a:t>
            </a:r>
          </a:p>
        </p:txBody>
      </p:sp>
    </p:spTree>
    <p:extLst>
      <p:ext uri="{BB962C8B-B14F-4D97-AF65-F5344CB8AC3E}">
        <p14:creationId xmlns:p14="http://schemas.microsoft.com/office/powerpoint/2010/main" val="210308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423878-48B5-AFDA-A027-C2CF8466B907}"/>
              </a:ext>
            </a:extLst>
          </p:cNvPr>
          <p:cNvSpPr>
            <a:spLocks noGrp="1"/>
          </p:cNvSpPr>
          <p:nvPr>
            <p:ph type="sldNum" sz="quarter" idx="4"/>
          </p:nvPr>
        </p:nvSpPr>
        <p:spPr/>
        <p:txBody>
          <a:bodyPr/>
          <a:lstStyle/>
          <a:p>
            <a:pPr>
              <a:defRPr/>
            </a:pPr>
            <a:fld id="{D88407D9-4131-444A-84CE-6553CC3611F5}" type="slidenum">
              <a:rPr lang="en-US" sz="900" smtClean="0"/>
              <a:pPr>
                <a:defRPr/>
              </a:pPr>
              <a:t>36</a:t>
            </a:fld>
            <a:endParaRPr lang="en-US" sz="900" dirty="0"/>
          </a:p>
        </p:txBody>
      </p:sp>
      <p:sp>
        <p:nvSpPr>
          <p:cNvPr id="5" name="Text Placeholder 3">
            <a:extLst>
              <a:ext uri="{FF2B5EF4-FFF2-40B4-BE49-F238E27FC236}">
                <a16:creationId xmlns:a16="http://schemas.microsoft.com/office/drawing/2014/main" id="{34F29E7D-D091-DCCF-464E-B674EED58F9E}"/>
              </a:ext>
            </a:extLst>
          </p:cNvPr>
          <p:cNvSpPr txBox="1">
            <a:spLocks/>
          </p:cNvSpPr>
          <p:nvPr/>
        </p:nvSpPr>
        <p:spPr>
          <a:xfrm>
            <a:off x="309562" y="243669"/>
            <a:ext cx="6302271" cy="9164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Automated Vehicle Technology Development Race</a:t>
            </a:r>
          </a:p>
          <a:p>
            <a:pPr>
              <a:buFont typeface="Arial" panose="020B0604020202020204" pitchFamily="34" charset="0"/>
              <a:buNone/>
            </a:pPr>
            <a:r>
              <a:rPr lang="en-US" dirty="0"/>
              <a:t>-</a:t>
            </a:r>
            <a:r>
              <a:rPr lang="en-US" sz="1400" dirty="0">
                <a:solidFill>
                  <a:srgbClr val="FFFF00"/>
                </a:solidFill>
              </a:rPr>
              <a:t>Major players of automated driving—from the perspective of commercial advancement in driverless mobility services</a:t>
            </a:r>
          </a:p>
        </p:txBody>
      </p:sp>
      <p:graphicFrame>
        <p:nvGraphicFramePr>
          <p:cNvPr id="6" name="Table 8">
            <a:extLst>
              <a:ext uri="{FF2B5EF4-FFF2-40B4-BE49-F238E27FC236}">
                <a16:creationId xmlns:a16="http://schemas.microsoft.com/office/drawing/2014/main" id="{38B6130A-3432-9854-C843-031E0716AF1B}"/>
              </a:ext>
            </a:extLst>
          </p:cNvPr>
          <p:cNvGraphicFramePr>
            <a:graphicFrameLocks noGrp="1"/>
          </p:cNvGraphicFramePr>
          <p:nvPr>
            <p:extLst>
              <p:ext uri="{D42A27DB-BD31-4B8C-83A1-F6EECF244321}">
                <p14:modId xmlns:p14="http://schemas.microsoft.com/office/powerpoint/2010/main" val="443850088"/>
              </p:ext>
            </p:extLst>
          </p:nvPr>
        </p:nvGraphicFramePr>
        <p:xfrm>
          <a:off x="269630" y="2112297"/>
          <a:ext cx="6342203" cy="6249428"/>
        </p:xfrm>
        <a:graphic>
          <a:graphicData uri="http://schemas.openxmlformats.org/drawingml/2006/table">
            <a:tbl>
              <a:tblPr firstRow="1" bandRow="1">
                <a:tableStyleId>{6E25E649-3F16-4E02-A733-19D2CDBF48F0}</a:tableStyleId>
              </a:tblPr>
              <a:tblGrid>
                <a:gridCol w="2286000">
                  <a:extLst>
                    <a:ext uri="{9D8B030D-6E8A-4147-A177-3AD203B41FA5}">
                      <a16:colId xmlns:a16="http://schemas.microsoft.com/office/drawing/2014/main" val="2058862671"/>
                    </a:ext>
                  </a:extLst>
                </a:gridCol>
                <a:gridCol w="4056203">
                  <a:extLst>
                    <a:ext uri="{9D8B030D-6E8A-4147-A177-3AD203B41FA5}">
                      <a16:colId xmlns:a16="http://schemas.microsoft.com/office/drawing/2014/main" val="1031424821"/>
                    </a:ext>
                  </a:extLst>
                </a:gridCol>
              </a:tblGrid>
              <a:tr h="366788">
                <a:tc>
                  <a:txBody>
                    <a:bodyPr/>
                    <a:lstStyle/>
                    <a:p>
                      <a:r>
                        <a:rPr lang="en-US" dirty="0"/>
                        <a:t>Company Logo</a:t>
                      </a:r>
                    </a:p>
                  </a:txBody>
                  <a:tcPr/>
                </a:tc>
                <a:tc>
                  <a:txBody>
                    <a:bodyPr/>
                    <a:lstStyle/>
                    <a:p>
                      <a:r>
                        <a:rPr lang="en-US" dirty="0"/>
                        <a:t>Description</a:t>
                      </a:r>
                    </a:p>
                  </a:txBody>
                  <a:tcPr/>
                </a:tc>
                <a:extLst>
                  <a:ext uri="{0D108BD9-81ED-4DB2-BD59-A6C34878D82A}">
                    <a16:rowId xmlns:a16="http://schemas.microsoft.com/office/drawing/2014/main" val="3451892470"/>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Waymo launched its commercial autonomous vehicles in 2018 and opened the first driverless taxi service to the public in 2020 in Phoenix. In March 2022, Waymo expanded the service to San Francisco starting with driverless rides for Waymo employees. The company also plans to expand commercialization to multiple geographies. Waymo and Uber Freight initiated collaboration in June 2022  to launch future self-driving trucks.</a:t>
                      </a:r>
                    </a:p>
                  </a:txBody>
                  <a:tcPr/>
                </a:tc>
                <a:extLst>
                  <a:ext uri="{0D108BD9-81ED-4DB2-BD59-A6C34878D82A}">
                    <a16:rowId xmlns:a16="http://schemas.microsoft.com/office/drawing/2014/main" val="3870301059"/>
                  </a:ext>
                </a:extLst>
              </a:tr>
              <a:tr h="370840">
                <a:tc>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GM Cruise won the first California permit to carry paying riders in driverless cars and  launched its first driverless taxi service in San Francisco Feb. 2022. As of August 2022, Cruise has completed 250,000 driverless miles after giving thousands of driverless rides in San Francisco. The company also plans to produce autonomous all-electric shuttle since 2023.</a:t>
                      </a:r>
                    </a:p>
                  </a:txBody>
                  <a:tcPr/>
                </a:tc>
                <a:extLst>
                  <a:ext uri="{0D108BD9-81ED-4DB2-BD59-A6C34878D82A}">
                    <a16:rowId xmlns:a16="http://schemas.microsoft.com/office/drawing/2014/main" val="1693270217"/>
                  </a:ext>
                </a:extLst>
              </a:tr>
              <a:tr h="370840">
                <a:tc>
                  <a:txBody>
                    <a:bodyPr/>
                    <a:lstStyle/>
                    <a:p>
                      <a:endParaRPr lang="en-US" dirty="0"/>
                    </a:p>
                  </a:txBody>
                  <a:tcPr/>
                </a:tc>
                <a:tc>
                  <a:txBody>
                    <a:bodyPr/>
                    <a:lstStyle/>
                    <a:p>
                      <a:r>
                        <a:rPr lang="en-US" sz="1000" dirty="0"/>
                        <a:t>Baidu rolled out Apollo Go in Shenzhen Feb 2022 and got permits for the first driverless taxi service in China. It received the regulatory approvals  for autonomous ride-hailing service Apollo Go to operate on open roads during daytime in Chongqing and Wuhan.</a:t>
                      </a:r>
                    </a:p>
                  </a:txBody>
                  <a:tcPr/>
                </a:tc>
                <a:extLst>
                  <a:ext uri="{0D108BD9-81ED-4DB2-BD59-A6C34878D82A}">
                    <a16:rowId xmlns:a16="http://schemas.microsoft.com/office/drawing/2014/main" val="1344852402"/>
                  </a:ext>
                </a:extLst>
              </a:tr>
              <a:tr h="370840">
                <a:tc>
                  <a:txBody>
                    <a:bodyPr/>
                    <a:lstStyle/>
                    <a:p>
                      <a:endParaRPr lang="en-US" dirty="0"/>
                    </a:p>
                  </a:txBody>
                  <a:tcPr/>
                </a:tc>
                <a:tc>
                  <a:txBody>
                    <a:bodyPr/>
                    <a:lstStyle/>
                    <a:p>
                      <a:r>
                        <a:rPr lang="en-US" sz="1000" dirty="0"/>
                        <a:t>In October 2020, Tesla launched its self-driving taxi service named Full Self-Driving (FSD) beta. As of August 2022, FSD has achieved 40 million driving miles. A key difference with Tesla is that most other autonomous taxis only operate on pre-mapped streets in set geographies; whereas Tesla FSD drivers can go anywhere provided the car's cameras can see. Tesla confirmed that they are planning a dedicated </a:t>
                      </a:r>
                      <a:r>
                        <a:rPr lang="en-US" sz="1000" dirty="0" err="1"/>
                        <a:t>RoboTaxi</a:t>
                      </a:r>
                      <a:r>
                        <a:rPr lang="en-US" sz="1000" dirty="0"/>
                        <a:t> which would be without steering wheel and pedals and produced in 2024.</a:t>
                      </a:r>
                    </a:p>
                  </a:txBody>
                  <a:tcPr/>
                </a:tc>
                <a:extLst>
                  <a:ext uri="{0D108BD9-81ED-4DB2-BD59-A6C34878D82A}">
                    <a16:rowId xmlns:a16="http://schemas.microsoft.com/office/drawing/2014/main" val="3415251634"/>
                  </a:ext>
                </a:extLst>
              </a:tr>
              <a:tr h="370840">
                <a:tc>
                  <a:txBody>
                    <a:bodyPr/>
                    <a:lstStyle/>
                    <a:p>
                      <a:endParaRPr lang="en-US" dirty="0"/>
                    </a:p>
                  </a:txBody>
                  <a:tcPr/>
                </a:tc>
                <a:tc>
                  <a:txBody>
                    <a:bodyPr/>
                    <a:lstStyle/>
                    <a:p>
                      <a:r>
                        <a:rPr lang="en-US" sz="1000" dirty="0"/>
                        <a:t>Hyundai and </a:t>
                      </a:r>
                      <a:r>
                        <a:rPr lang="en-US" sz="1000" dirty="0" err="1"/>
                        <a:t>Aptiv</a:t>
                      </a:r>
                      <a:r>
                        <a:rPr lang="en-US" sz="1000" dirty="0"/>
                        <a:t> jointly develop the Motional program to launch a new </a:t>
                      </a:r>
                      <a:r>
                        <a:rPr lang="en-US" sz="1000" dirty="0" err="1"/>
                        <a:t>Robotaxi</a:t>
                      </a:r>
                      <a:r>
                        <a:rPr lang="en-US" sz="1000" dirty="0"/>
                        <a:t> service which provides free self-driving rides to passengers in downtown Las Vegas, Nevada. The services are now available on the Via app for passengers in downtown Las Vegas and connect riders with business hubs, residential buildings, green spaces, government buildings, public transit stations and more. </a:t>
                      </a:r>
                    </a:p>
                  </a:txBody>
                  <a:tcPr/>
                </a:tc>
                <a:extLst>
                  <a:ext uri="{0D108BD9-81ED-4DB2-BD59-A6C34878D82A}">
                    <a16:rowId xmlns:a16="http://schemas.microsoft.com/office/drawing/2014/main" val="2974174657"/>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In 2022, Pony announced its first autonomous taxi service which has been awarded a permit to operate 100 autonomous vehicles as traditional taxis in </a:t>
                      </a:r>
                      <a:r>
                        <a:rPr lang="en-US" sz="1000" dirty="0" err="1"/>
                        <a:t>Nansha</a:t>
                      </a:r>
                      <a:r>
                        <a:rPr lang="en-US" sz="1000" dirty="0"/>
                        <a:t>, Guangzhou, China. Passengers can be provided with ride-hailing services with payment. </a:t>
                      </a:r>
                      <a:r>
                        <a:rPr lang="en-US" sz="1000" dirty="0" err="1"/>
                        <a:t>Robotaxi</a:t>
                      </a:r>
                      <a:r>
                        <a:rPr lang="en-US" sz="1000" dirty="0"/>
                        <a:t> operates from 8:30 am to 10:30 pm and fares based on standard taxi pricing in </a:t>
                      </a:r>
                      <a:r>
                        <a:rPr lang="en-US" sz="1000" dirty="0" err="1"/>
                        <a:t>Guanzhou</a:t>
                      </a:r>
                      <a:r>
                        <a:rPr lang="en-US" sz="1000" dirty="0"/>
                        <a:t>. Pony currently retains a safety driver. Pony plans to expand its commercialization to Shanghai and Shenzhen in 2023 and to more cities in 2024 and 2025.</a:t>
                      </a:r>
                    </a:p>
                  </a:txBody>
                  <a:tcPr/>
                </a:tc>
                <a:extLst>
                  <a:ext uri="{0D108BD9-81ED-4DB2-BD59-A6C34878D82A}">
                    <a16:rowId xmlns:a16="http://schemas.microsoft.com/office/drawing/2014/main" val="2351089504"/>
                  </a:ext>
                </a:extLst>
              </a:tr>
            </a:tbl>
          </a:graphicData>
        </a:graphic>
      </p:graphicFrame>
      <p:pic>
        <p:nvPicPr>
          <p:cNvPr id="3" name="Picture 2">
            <a:extLst>
              <a:ext uri="{FF2B5EF4-FFF2-40B4-BE49-F238E27FC236}">
                <a16:creationId xmlns:a16="http://schemas.microsoft.com/office/drawing/2014/main" id="{378C7450-5371-289A-60EF-3B22655B32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34250" y="2661016"/>
            <a:ext cx="693637" cy="579223"/>
          </a:xfrm>
          <a:prstGeom prst="rect">
            <a:avLst/>
          </a:prstGeom>
        </p:spPr>
      </p:pic>
      <p:pic>
        <p:nvPicPr>
          <p:cNvPr id="4" name="Picture 3">
            <a:extLst>
              <a:ext uri="{FF2B5EF4-FFF2-40B4-BE49-F238E27FC236}">
                <a16:creationId xmlns:a16="http://schemas.microsoft.com/office/drawing/2014/main" id="{B4FD35E1-B4D1-6469-A71B-2F42D48819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8644" y="3759343"/>
            <a:ext cx="1263877" cy="277803"/>
          </a:xfrm>
          <a:prstGeom prst="rect">
            <a:avLst/>
          </a:prstGeom>
        </p:spPr>
      </p:pic>
      <p:pic>
        <p:nvPicPr>
          <p:cNvPr id="19" name="Picture 18">
            <a:extLst>
              <a:ext uri="{FF2B5EF4-FFF2-40B4-BE49-F238E27FC236}">
                <a16:creationId xmlns:a16="http://schemas.microsoft.com/office/drawing/2014/main" id="{BC77E46E-B213-6385-A7E4-B164AF0C675B}"/>
              </a:ext>
            </a:extLst>
          </p:cNvPr>
          <p:cNvPicPr>
            <a:picLocks noChangeAspect="1"/>
          </p:cNvPicPr>
          <p:nvPr/>
        </p:nvPicPr>
        <p:blipFill>
          <a:blip r:embed="rId4">
            <a:clrChange>
              <a:clrFrom>
                <a:srgbClr val="FEFFFF"/>
              </a:clrFrom>
              <a:clrTo>
                <a:srgbClr val="FEFFFF">
                  <a:alpha val="0"/>
                </a:srgbClr>
              </a:clrTo>
            </a:clrChange>
          </a:blip>
          <a:stretch>
            <a:fillRect/>
          </a:stretch>
        </p:blipFill>
        <p:spPr>
          <a:xfrm>
            <a:off x="790839" y="4470544"/>
            <a:ext cx="1180712" cy="400859"/>
          </a:xfrm>
          <a:prstGeom prst="rect">
            <a:avLst/>
          </a:prstGeom>
        </p:spPr>
      </p:pic>
      <p:pic>
        <p:nvPicPr>
          <p:cNvPr id="8" name="Picture 7">
            <a:extLst>
              <a:ext uri="{FF2B5EF4-FFF2-40B4-BE49-F238E27FC236}">
                <a16:creationId xmlns:a16="http://schemas.microsoft.com/office/drawing/2014/main" id="{717C70AA-BFAB-1C18-B5FB-CE7F9FEA40D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5172" y="5221208"/>
            <a:ext cx="662715" cy="766759"/>
          </a:xfrm>
          <a:prstGeom prst="rect">
            <a:avLst/>
          </a:prstGeom>
        </p:spPr>
      </p:pic>
      <p:pic>
        <p:nvPicPr>
          <p:cNvPr id="13" name="Picture 12">
            <a:extLst>
              <a:ext uri="{FF2B5EF4-FFF2-40B4-BE49-F238E27FC236}">
                <a16:creationId xmlns:a16="http://schemas.microsoft.com/office/drawing/2014/main" id="{6484E37D-C17B-C9E7-40B1-A0706EECB14A}"/>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918838" y="6315606"/>
            <a:ext cx="936874" cy="532397"/>
          </a:xfrm>
          <a:prstGeom prst="rect">
            <a:avLst/>
          </a:prstGeom>
        </p:spPr>
      </p:pic>
      <p:pic>
        <p:nvPicPr>
          <p:cNvPr id="25" name="Picture 24">
            <a:extLst>
              <a:ext uri="{FF2B5EF4-FFF2-40B4-BE49-F238E27FC236}">
                <a16:creationId xmlns:a16="http://schemas.microsoft.com/office/drawing/2014/main" id="{0C3FF37C-F81B-2B56-16A3-968413C65737}"/>
              </a:ext>
            </a:extLst>
          </p:cNvPr>
          <p:cNvPicPr>
            <a:picLocks noChangeAspect="1"/>
          </p:cNvPicPr>
          <p:nvPr/>
        </p:nvPicPr>
        <p:blipFill>
          <a:blip r:embed="rId7"/>
          <a:stretch>
            <a:fillRect/>
          </a:stretch>
        </p:blipFill>
        <p:spPr>
          <a:xfrm>
            <a:off x="838264" y="6944377"/>
            <a:ext cx="1099469" cy="175803"/>
          </a:xfrm>
          <a:prstGeom prst="rect">
            <a:avLst/>
          </a:prstGeom>
        </p:spPr>
      </p:pic>
      <p:pic>
        <p:nvPicPr>
          <p:cNvPr id="15" name="Picture 14">
            <a:extLst>
              <a:ext uri="{FF2B5EF4-FFF2-40B4-BE49-F238E27FC236}">
                <a16:creationId xmlns:a16="http://schemas.microsoft.com/office/drawing/2014/main" id="{36908045-941C-AD5C-4C2C-6B5DF0DC0032}"/>
              </a:ext>
            </a:extLst>
          </p:cNvPr>
          <p:cNvPicPr>
            <a:picLocks noChangeAspect="1"/>
          </p:cNvPicPr>
          <p:nvPr/>
        </p:nvPicPr>
        <p:blipFill>
          <a:blip r:embed="rId8">
            <a:clrChange>
              <a:clrFrom>
                <a:srgbClr val="FEFEFE"/>
              </a:clrFrom>
              <a:clrTo>
                <a:srgbClr val="FEFEFE">
                  <a:alpha val="0"/>
                </a:srgbClr>
              </a:clrTo>
            </a:clrChange>
          </a:blip>
          <a:stretch>
            <a:fillRect/>
          </a:stretch>
        </p:blipFill>
        <p:spPr>
          <a:xfrm>
            <a:off x="876977" y="7580642"/>
            <a:ext cx="1180711" cy="386922"/>
          </a:xfrm>
          <a:prstGeom prst="rect">
            <a:avLst/>
          </a:prstGeom>
        </p:spPr>
      </p:pic>
    </p:spTree>
    <p:extLst>
      <p:ext uri="{BB962C8B-B14F-4D97-AF65-F5344CB8AC3E}">
        <p14:creationId xmlns:p14="http://schemas.microsoft.com/office/powerpoint/2010/main" val="4279340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423878-48B5-AFDA-A027-C2CF8466B907}"/>
              </a:ext>
            </a:extLst>
          </p:cNvPr>
          <p:cNvSpPr>
            <a:spLocks noGrp="1"/>
          </p:cNvSpPr>
          <p:nvPr>
            <p:ph type="sldNum" sz="quarter" idx="4"/>
          </p:nvPr>
        </p:nvSpPr>
        <p:spPr/>
        <p:txBody>
          <a:bodyPr/>
          <a:lstStyle/>
          <a:p>
            <a:pPr>
              <a:defRPr/>
            </a:pPr>
            <a:fld id="{D88407D9-4131-444A-84CE-6553CC3611F5}" type="slidenum">
              <a:rPr lang="en-US" sz="900" smtClean="0"/>
              <a:pPr>
                <a:defRPr/>
              </a:pPr>
              <a:t>37</a:t>
            </a:fld>
            <a:endParaRPr lang="en-US" sz="900" dirty="0"/>
          </a:p>
        </p:txBody>
      </p:sp>
      <p:sp>
        <p:nvSpPr>
          <p:cNvPr id="5" name="Text Placeholder 3">
            <a:extLst>
              <a:ext uri="{FF2B5EF4-FFF2-40B4-BE49-F238E27FC236}">
                <a16:creationId xmlns:a16="http://schemas.microsoft.com/office/drawing/2014/main" id="{34F29E7D-D091-DCCF-464E-B674EED58F9E}"/>
              </a:ext>
            </a:extLst>
          </p:cNvPr>
          <p:cNvSpPr txBox="1">
            <a:spLocks/>
          </p:cNvSpPr>
          <p:nvPr/>
        </p:nvSpPr>
        <p:spPr>
          <a:xfrm>
            <a:off x="309562" y="243669"/>
            <a:ext cx="6302271" cy="91645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Automated Vehicle Technology Development Race</a:t>
            </a:r>
          </a:p>
          <a:p>
            <a:pPr>
              <a:buFont typeface="Arial" panose="020B0604020202020204" pitchFamily="34" charset="0"/>
              <a:buNone/>
            </a:pPr>
            <a:r>
              <a:rPr lang="en-US" dirty="0"/>
              <a:t>-</a:t>
            </a:r>
            <a:r>
              <a:rPr lang="en-US" sz="1400" dirty="0">
                <a:solidFill>
                  <a:srgbClr val="FFFF00"/>
                </a:solidFill>
              </a:rPr>
              <a:t>Major players of automated driving—likely to be</a:t>
            </a:r>
            <a:r>
              <a:rPr lang="zh-CN" altLang="en-US" sz="1400" dirty="0">
                <a:solidFill>
                  <a:srgbClr val="FFFF00"/>
                </a:solidFill>
              </a:rPr>
              <a:t> </a:t>
            </a:r>
            <a:r>
              <a:rPr lang="en-US" altLang="zh-CN" sz="1400" dirty="0">
                <a:solidFill>
                  <a:srgbClr val="FFFF00"/>
                </a:solidFill>
              </a:rPr>
              <a:t>abandoned</a:t>
            </a:r>
            <a:endParaRPr lang="en-US" sz="1400" dirty="0">
              <a:solidFill>
                <a:srgbClr val="FFFF00"/>
              </a:solidFill>
            </a:endParaRPr>
          </a:p>
        </p:txBody>
      </p:sp>
      <p:sp>
        <p:nvSpPr>
          <p:cNvPr id="2" name="TextBox 1">
            <a:extLst>
              <a:ext uri="{FF2B5EF4-FFF2-40B4-BE49-F238E27FC236}">
                <a16:creationId xmlns:a16="http://schemas.microsoft.com/office/drawing/2014/main" id="{B0D1A58A-C16A-64F2-53E2-FDEB090223FB}"/>
              </a:ext>
            </a:extLst>
          </p:cNvPr>
          <p:cNvSpPr txBox="1"/>
          <p:nvPr/>
        </p:nvSpPr>
        <p:spPr>
          <a:xfrm>
            <a:off x="186760" y="1606339"/>
            <a:ext cx="6593515" cy="1631216"/>
          </a:xfrm>
          <a:prstGeom prst="rect">
            <a:avLst/>
          </a:prstGeom>
          <a:noFill/>
        </p:spPr>
        <p:txBody>
          <a:bodyPr wrap="square">
            <a:spAutoFit/>
          </a:bodyPr>
          <a:lstStyle/>
          <a:p>
            <a:r>
              <a:rPr lang="en-US" sz="1000" dirty="0"/>
              <a:t>Many of the unicorn autonomous driving companies have their valuations drop dramatically compared to the valuation at IPO over the past year.  We here provide a Crunchbase analysis of the valuations of 14 AV companies all of which have high market values at IPO yet drop dramatically today. On average, these companies have 81% percent of value decline with the most drop 99% and 97%  respectively for </a:t>
            </a:r>
            <a:r>
              <a:rPr lang="en-US" sz="1000" dirty="0" err="1"/>
              <a:t>Quanergy</a:t>
            </a:r>
            <a:r>
              <a:rPr lang="en-US" sz="1000" dirty="0"/>
              <a:t> Systems, Embark and </a:t>
            </a:r>
            <a:r>
              <a:rPr lang="en-US" sz="1000" dirty="0" err="1"/>
              <a:t>Otonomo</a:t>
            </a:r>
            <a:r>
              <a:rPr lang="en-US" sz="1000" dirty="0"/>
              <a:t>. The big jump of the values is most likely because investments return rationality. Investors </a:t>
            </a:r>
            <a:r>
              <a:rPr lang="en-US" altLang="zh-CN" sz="1000" dirty="0"/>
              <a:t>rushed to put money in the market in order to gain the opportunities in future-shaping technologies like autonomous driving. Yet, after years  of no expected return, investors realize money should go where it is worth going. Those without advanced technologies and productivity will of course be given up. The decrease of valuation of those companies does not mean AV development suspends or declines but demonstrates a more rational market ahead. The fittest will survive. Therefore, the market value (IPO) should not be the only measurement of the competitiveness of an AV company, rather, technology advancement and productivity are more important. </a:t>
            </a:r>
            <a:endParaRPr lang="en-US" sz="1000" dirty="0"/>
          </a:p>
        </p:txBody>
      </p:sp>
      <p:sp>
        <p:nvSpPr>
          <p:cNvPr id="6" name="TextBox 5">
            <a:extLst>
              <a:ext uri="{FF2B5EF4-FFF2-40B4-BE49-F238E27FC236}">
                <a16:creationId xmlns:a16="http://schemas.microsoft.com/office/drawing/2014/main" id="{40B9D6AE-3126-A6E7-B72F-BA5C0CC62094}"/>
              </a:ext>
            </a:extLst>
          </p:cNvPr>
          <p:cNvSpPr txBox="1"/>
          <p:nvPr/>
        </p:nvSpPr>
        <p:spPr>
          <a:xfrm>
            <a:off x="309562" y="8579727"/>
            <a:ext cx="5149516" cy="246221"/>
          </a:xfrm>
          <a:prstGeom prst="rect">
            <a:avLst/>
          </a:prstGeom>
          <a:noFill/>
        </p:spPr>
        <p:txBody>
          <a:bodyPr wrap="square">
            <a:spAutoFit/>
          </a:bodyPr>
          <a:lstStyle/>
          <a:p>
            <a:r>
              <a:rPr lang="en-US" sz="1000" i="1" dirty="0"/>
              <a:t>Source: </a:t>
            </a:r>
            <a:r>
              <a:rPr lang="en-US" sz="1000" i="1" dirty="0">
                <a:hlinkClick r:id="rId2"/>
              </a:rPr>
              <a:t>https://news.crunchbase.com/transportation/self-driving-tech-startups-funding-ipos/</a:t>
            </a:r>
            <a:r>
              <a:rPr lang="en-US" sz="1000" i="1" dirty="0"/>
              <a:t> </a:t>
            </a:r>
          </a:p>
        </p:txBody>
      </p:sp>
      <p:graphicFrame>
        <p:nvGraphicFramePr>
          <p:cNvPr id="3" name="Table 3">
            <a:extLst>
              <a:ext uri="{FF2B5EF4-FFF2-40B4-BE49-F238E27FC236}">
                <a16:creationId xmlns:a16="http://schemas.microsoft.com/office/drawing/2014/main" id="{3387B87B-024B-A1F0-D2E5-9C76E03C71DC}"/>
              </a:ext>
            </a:extLst>
          </p:cNvPr>
          <p:cNvGraphicFramePr>
            <a:graphicFrameLocks noGrp="1"/>
          </p:cNvGraphicFramePr>
          <p:nvPr>
            <p:extLst>
              <p:ext uri="{D42A27DB-BD31-4B8C-83A1-F6EECF244321}">
                <p14:modId xmlns:p14="http://schemas.microsoft.com/office/powerpoint/2010/main" val="2430209304"/>
              </p:ext>
            </p:extLst>
          </p:nvPr>
        </p:nvGraphicFramePr>
        <p:xfrm>
          <a:off x="186760" y="3952561"/>
          <a:ext cx="6470713" cy="4581902"/>
        </p:xfrm>
        <a:graphic>
          <a:graphicData uri="http://schemas.openxmlformats.org/drawingml/2006/table">
            <a:tbl>
              <a:tblPr firstRow="1" bandRow="1">
                <a:tableStyleId>{6E25E649-3F16-4E02-A733-19D2CDBF48F0}</a:tableStyleId>
              </a:tblPr>
              <a:tblGrid>
                <a:gridCol w="1141978">
                  <a:extLst>
                    <a:ext uri="{9D8B030D-6E8A-4147-A177-3AD203B41FA5}">
                      <a16:colId xmlns:a16="http://schemas.microsoft.com/office/drawing/2014/main" val="486749406"/>
                    </a:ext>
                  </a:extLst>
                </a:gridCol>
                <a:gridCol w="1714500">
                  <a:extLst>
                    <a:ext uri="{9D8B030D-6E8A-4147-A177-3AD203B41FA5}">
                      <a16:colId xmlns:a16="http://schemas.microsoft.com/office/drawing/2014/main" val="949274165"/>
                    </a:ext>
                  </a:extLst>
                </a:gridCol>
                <a:gridCol w="1628775">
                  <a:extLst>
                    <a:ext uri="{9D8B030D-6E8A-4147-A177-3AD203B41FA5}">
                      <a16:colId xmlns:a16="http://schemas.microsoft.com/office/drawing/2014/main" val="822525284"/>
                    </a:ext>
                  </a:extLst>
                </a:gridCol>
                <a:gridCol w="1985460">
                  <a:extLst>
                    <a:ext uri="{9D8B030D-6E8A-4147-A177-3AD203B41FA5}">
                      <a16:colId xmlns:a16="http://schemas.microsoft.com/office/drawing/2014/main" val="3873796069"/>
                    </a:ext>
                  </a:extLst>
                </a:gridCol>
              </a:tblGrid>
              <a:tr h="802002">
                <a:tc>
                  <a:txBody>
                    <a:bodyPr/>
                    <a:lstStyle/>
                    <a:p>
                      <a:pPr algn="l"/>
                      <a:r>
                        <a:rPr lang="en-US" sz="1100" cap="all" dirty="0">
                          <a:solidFill>
                            <a:srgbClr val="1C1D20"/>
                          </a:solidFill>
                          <a:effectLst/>
                        </a:rPr>
                        <a:t>Company</a:t>
                      </a:r>
                    </a:p>
                  </a:txBody>
                  <a:tcPr marL="238125" marR="238125" marT="219075" marB="219075"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b="1" kern="1200" cap="all" dirty="0">
                          <a:solidFill>
                            <a:srgbClr val="1C1D20"/>
                          </a:solidFill>
                          <a:effectLst/>
                          <a:latin typeface="+mn-lt"/>
                          <a:ea typeface="+mn-ea"/>
                          <a:cs typeface="+mn-cs"/>
                        </a:rPr>
                        <a:t>VALUATION AT IPO </a:t>
                      </a:r>
                    </a:p>
                  </a:txBody>
                  <a:tcPr marL="238125" marR="238125" marT="219075" marB="219075" anchor="ctr"/>
                </a:tc>
                <a:tc>
                  <a:txBody>
                    <a:bodyPr/>
                    <a:lstStyle/>
                    <a:p>
                      <a:r>
                        <a:rPr lang="en-US" sz="1100" b="1" kern="1200" cap="all" dirty="0">
                          <a:solidFill>
                            <a:srgbClr val="1C1D20"/>
                          </a:solidFill>
                          <a:effectLst/>
                          <a:latin typeface="+mn-lt"/>
                          <a:ea typeface="+mn-ea"/>
                          <a:cs typeface="+mn-cs"/>
                        </a:rPr>
                        <a:t>VALUATION TODAY</a:t>
                      </a:r>
                    </a:p>
                  </a:txBody>
                  <a:tcPr marL="238125" marR="238125" marT="219075" marB="219075" anchor="ctr"/>
                </a:tc>
                <a:tc>
                  <a:txBody>
                    <a:bodyPr/>
                    <a:lstStyle/>
                    <a:p>
                      <a:r>
                        <a:rPr lang="en-US" sz="1100" b="1" kern="1200" cap="all" dirty="0">
                          <a:solidFill>
                            <a:srgbClr val="1C1D20"/>
                          </a:solidFill>
                          <a:effectLst/>
                          <a:latin typeface="+mn-lt"/>
                          <a:ea typeface="+mn-ea"/>
                          <a:cs typeface="+mn-cs"/>
                        </a:rPr>
                        <a:t>VALUATION TODAY % CHANGE</a:t>
                      </a:r>
                    </a:p>
                  </a:txBody>
                  <a:tcPr marL="238125" marR="238125" marT="219075" marB="219075" anchor="ctr"/>
                </a:tc>
                <a:extLst>
                  <a:ext uri="{0D108BD9-81ED-4DB2-BD59-A6C34878D82A}">
                    <a16:rowId xmlns:a16="http://schemas.microsoft.com/office/drawing/2014/main" val="2495550149"/>
                  </a:ext>
                </a:extLst>
              </a:tr>
              <a:tr h="192489">
                <a:tc>
                  <a:txBody>
                    <a:bodyPr/>
                    <a:lstStyle/>
                    <a:p>
                      <a:pPr algn="l" fontAlgn="b"/>
                      <a:r>
                        <a:rPr lang="en-US" sz="1000" b="0" i="0" u="none" strike="noStrike" dirty="0">
                          <a:solidFill>
                            <a:srgbClr val="000000"/>
                          </a:solidFill>
                          <a:effectLst/>
                          <a:latin typeface="+mn-lt"/>
                        </a:rPr>
                        <a:t>Aurora</a:t>
                      </a:r>
                    </a:p>
                  </a:txBody>
                  <a:tcPr marL="9525" marR="9525" marT="9525" marB="0" anchor="b"/>
                </a:tc>
                <a:tc>
                  <a:txBody>
                    <a:bodyPr/>
                    <a:lstStyle/>
                    <a:p>
                      <a:pPr algn="l" fontAlgn="b"/>
                      <a:r>
                        <a:rPr lang="en-US" sz="1000" b="0" i="0" u="none" strike="noStrike">
                          <a:solidFill>
                            <a:srgbClr val="000000"/>
                          </a:solidFill>
                          <a:effectLst/>
                          <a:latin typeface="+mn-lt"/>
                        </a:rPr>
                        <a:t>14000M</a:t>
                      </a:r>
                    </a:p>
                  </a:txBody>
                  <a:tcPr marL="9525" marR="9525" marT="9525" marB="0" anchor="b"/>
                </a:tc>
                <a:tc>
                  <a:txBody>
                    <a:bodyPr/>
                    <a:lstStyle/>
                    <a:p>
                      <a:pPr algn="l" fontAlgn="b"/>
                      <a:r>
                        <a:rPr lang="en-US" sz="1000" b="0" i="0" u="none" strike="noStrike">
                          <a:solidFill>
                            <a:srgbClr val="000000"/>
                          </a:solidFill>
                          <a:effectLst/>
                          <a:latin typeface="+mn-lt"/>
                        </a:rPr>
                        <a:t>2611M</a:t>
                      </a:r>
                    </a:p>
                  </a:txBody>
                  <a:tcPr marL="9525" marR="9525" marT="9525" marB="0" anchor="b"/>
                </a:tc>
                <a:tc>
                  <a:txBody>
                    <a:bodyPr/>
                    <a:lstStyle/>
                    <a:p>
                      <a:pPr algn="r" fontAlgn="b"/>
                      <a:r>
                        <a:rPr lang="en-US" sz="1000" b="0" i="0" u="none" strike="noStrike">
                          <a:solidFill>
                            <a:srgbClr val="000000"/>
                          </a:solidFill>
                          <a:effectLst/>
                          <a:latin typeface="+mn-lt"/>
                        </a:rPr>
                        <a:t>-81%</a:t>
                      </a:r>
                    </a:p>
                  </a:txBody>
                  <a:tcPr marL="9525" marR="9525" marT="9525" marB="0" anchor="b"/>
                </a:tc>
                <a:extLst>
                  <a:ext uri="{0D108BD9-81ED-4DB2-BD59-A6C34878D82A}">
                    <a16:rowId xmlns:a16="http://schemas.microsoft.com/office/drawing/2014/main" val="434808084"/>
                  </a:ext>
                </a:extLst>
              </a:tr>
              <a:tr h="371002">
                <a:tc>
                  <a:txBody>
                    <a:bodyPr/>
                    <a:lstStyle/>
                    <a:p>
                      <a:pPr algn="l" fontAlgn="b"/>
                      <a:r>
                        <a:rPr lang="en-US" sz="1000" b="0" i="0" u="none" strike="noStrike" dirty="0" err="1">
                          <a:solidFill>
                            <a:srgbClr val="000000"/>
                          </a:solidFill>
                          <a:effectLst/>
                          <a:latin typeface="+mn-lt"/>
                        </a:rPr>
                        <a:t>TuSimple</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b="0" i="0" u="none" strike="noStrike">
                          <a:solidFill>
                            <a:srgbClr val="000000"/>
                          </a:solidFill>
                          <a:effectLst/>
                          <a:latin typeface="+mn-lt"/>
                        </a:rPr>
                        <a:t>8500M</a:t>
                      </a:r>
                    </a:p>
                  </a:txBody>
                  <a:tcPr marL="9525" marR="9525" marT="9525" marB="0" anchor="b"/>
                </a:tc>
                <a:tc>
                  <a:txBody>
                    <a:bodyPr/>
                    <a:lstStyle/>
                    <a:p>
                      <a:pPr algn="l" fontAlgn="b"/>
                      <a:r>
                        <a:rPr lang="en-US" sz="1000" b="0" i="0" u="none" strike="noStrike">
                          <a:solidFill>
                            <a:srgbClr val="000000"/>
                          </a:solidFill>
                          <a:effectLst/>
                          <a:latin typeface="+mn-lt"/>
                        </a:rPr>
                        <a:t>1516M</a:t>
                      </a:r>
                    </a:p>
                  </a:txBody>
                  <a:tcPr marL="9525" marR="9525" marT="9525" marB="0" anchor="b"/>
                </a:tc>
                <a:tc>
                  <a:txBody>
                    <a:bodyPr/>
                    <a:lstStyle/>
                    <a:p>
                      <a:pPr algn="r" fontAlgn="b"/>
                      <a:r>
                        <a:rPr lang="en-US" sz="1000" b="0" i="0" u="none" strike="noStrike">
                          <a:solidFill>
                            <a:srgbClr val="000000"/>
                          </a:solidFill>
                          <a:effectLst/>
                          <a:latin typeface="+mn-lt"/>
                        </a:rPr>
                        <a:t>-82%</a:t>
                      </a:r>
                    </a:p>
                  </a:txBody>
                  <a:tcPr marL="9525" marR="9525" marT="9525" marB="0" anchor="b"/>
                </a:tc>
                <a:extLst>
                  <a:ext uri="{0D108BD9-81ED-4DB2-BD59-A6C34878D82A}">
                    <a16:rowId xmlns:a16="http://schemas.microsoft.com/office/drawing/2014/main" val="551593941"/>
                  </a:ext>
                </a:extLst>
              </a:tr>
              <a:tr h="371002">
                <a:tc>
                  <a:txBody>
                    <a:bodyPr/>
                    <a:lstStyle/>
                    <a:p>
                      <a:pPr algn="l" fontAlgn="b"/>
                      <a:r>
                        <a:rPr lang="en-US" sz="1000" b="0" i="0" u="none" strike="noStrike" dirty="0" err="1">
                          <a:solidFill>
                            <a:srgbClr val="000000"/>
                          </a:solidFill>
                          <a:effectLst/>
                          <a:latin typeface="+mn-lt"/>
                        </a:rPr>
                        <a:t>Luminar</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b="0" i="0" u="none" strike="noStrike" dirty="0">
                          <a:solidFill>
                            <a:srgbClr val="000000"/>
                          </a:solidFill>
                          <a:effectLst/>
                          <a:latin typeface="+mn-lt"/>
                        </a:rPr>
                        <a:t>7000M</a:t>
                      </a:r>
                    </a:p>
                  </a:txBody>
                  <a:tcPr marL="9525" marR="9525" marT="9525" marB="0" anchor="b"/>
                </a:tc>
                <a:tc>
                  <a:txBody>
                    <a:bodyPr/>
                    <a:lstStyle/>
                    <a:p>
                      <a:pPr algn="l" fontAlgn="b"/>
                      <a:r>
                        <a:rPr lang="en-US" sz="1000" b="0" i="0" u="none" strike="noStrike">
                          <a:solidFill>
                            <a:srgbClr val="000000"/>
                          </a:solidFill>
                          <a:effectLst/>
                          <a:latin typeface="+mn-lt"/>
                        </a:rPr>
                        <a:t>2453M</a:t>
                      </a:r>
                    </a:p>
                  </a:txBody>
                  <a:tcPr marL="9525" marR="9525" marT="9525" marB="0" anchor="b"/>
                </a:tc>
                <a:tc>
                  <a:txBody>
                    <a:bodyPr/>
                    <a:lstStyle/>
                    <a:p>
                      <a:pPr algn="r" fontAlgn="b"/>
                      <a:r>
                        <a:rPr lang="en-US" sz="1000" b="0" i="0" u="none" strike="noStrike">
                          <a:solidFill>
                            <a:srgbClr val="000000"/>
                          </a:solidFill>
                          <a:effectLst/>
                          <a:latin typeface="+mn-lt"/>
                        </a:rPr>
                        <a:t>-65%</a:t>
                      </a:r>
                    </a:p>
                  </a:txBody>
                  <a:tcPr marL="9525" marR="9525" marT="9525" marB="0" anchor="b"/>
                </a:tc>
                <a:extLst>
                  <a:ext uri="{0D108BD9-81ED-4DB2-BD59-A6C34878D82A}">
                    <a16:rowId xmlns:a16="http://schemas.microsoft.com/office/drawing/2014/main" val="3625375796"/>
                  </a:ext>
                </a:extLst>
              </a:tr>
              <a:tr h="371002">
                <a:tc>
                  <a:txBody>
                    <a:bodyPr/>
                    <a:lstStyle/>
                    <a:p>
                      <a:pPr algn="l" fontAlgn="b"/>
                      <a:r>
                        <a:rPr lang="en-US" sz="1000" b="0" i="0" u="none" strike="noStrike">
                          <a:solidFill>
                            <a:srgbClr val="000000"/>
                          </a:solidFill>
                          <a:effectLst/>
                          <a:latin typeface="+mn-lt"/>
                        </a:rPr>
                        <a:t>Embark Technology</a:t>
                      </a:r>
                    </a:p>
                  </a:txBody>
                  <a:tcPr marL="9525" marR="9525" marT="9525" marB="0" anchor="b"/>
                </a:tc>
                <a:tc>
                  <a:txBody>
                    <a:bodyPr/>
                    <a:lstStyle/>
                    <a:p>
                      <a:pPr algn="l" fontAlgn="b"/>
                      <a:r>
                        <a:rPr lang="en-US" sz="1000" b="0" i="0" u="none" strike="noStrike" dirty="0">
                          <a:solidFill>
                            <a:srgbClr val="000000"/>
                          </a:solidFill>
                          <a:effectLst/>
                          <a:latin typeface="+mn-lt"/>
                        </a:rPr>
                        <a:t>5160M</a:t>
                      </a:r>
                    </a:p>
                  </a:txBody>
                  <a:tcPr marL="9525" marR="9525" marT="9525" marB="0" anchor="b"/>
                </a:tc>
                <a:tc>
                  <a:txBody>
                    <a:bodyPr/>
                    <a:lstStyle/>
                    <a:p>
                      <a:pPr algn="l" fontAlgn="b"/>
                      <a:r>
                        <a:rPr lang="en-US" sz="1000" b="0" i="0" u="none" strike="noStrike" dirty="0">
                          <a:solidFill>
                            <a:srgbClr val="000000"/>
                          </a:solidFill>
                          <a:effectLst/>
                          <a:latin typeface="+mn-lt"/>
                        </a:rPr>
                        <a:t>141M</a:t>
                      </a:r>
                    </a:p>
                  </a:txBody>
                  <a:tcPr marL="9525" marR="9525" marT="9525" marB="0" anchor="b"/>
                </a:tc>
                <a:tc>
                  <a:txBody>
                    <a:bodyPr/>
                    <a:lstStyle/>
                    <a:p>
                      <a:pPr algn="r" fontAlgn="b"/>
                      <a:r>
                        <a:rPr lang="en-US" sz="1000" b="0" i="0" u="none" strike="noStrike">
                          <a:solidFill>
                            <a:srgbClr val="000000"/>
                          </a:solidFill>
                          <a:effectLst/>
                          <a:latin typeface="+mn-lt"/>
                        </a:rPr>
                        <a:t>-97%</a:t>
                      </a:r>
                    </a:p>
                  </a:txBody>
                  <a:tcPr marL="9525" marR="9525" marT="9525" marB="0" anchor="b"/>
                </a:tc>
                <a:extLst>
                  <a:ext uri="{0D108BD9-81ED-4DB2-BD59-A6C34878D82A}">
                    <a16:rowId xmlns:a16="http://schemas.microsoft.com/office/drawing/2014/main" val="2286335742"/>
                  </a:ext>
                </a:extLst>
              </a:tr>
              <a:tr h="192489">
                <a:tc>
                  <a:txBody>
                    <a:bodyPr/>
                    <a:lstStyle/>
                    <a:p>
                      <a:pPr algn="l" fontAlgn="b"/>
                      <a:r>
                        <a:rPr lang="en-US" sz="1000" b="0" i="0" u="none" strike="noStrike">
                          <a:solidFill>
                            <a:srgbClr val="000000"/>
                          </a:solidFill>
                          <a:effectLst/>
                          <a:latin typeface="+mn-lt"/>
                        </a:rPr>
                        <a:t>Velodyne Lidar</a:t>
                      </a:r>
                    </a:p>
                  </a:txBody>
                  <a:tcPr marL="9525" marR="9525" marT="9525" marB="0" anchor="b"/>
                </a:tc>
                <a:tc>
                  <a:txBody>
                    <a:bodyPr/>
                    <a:lstStyle/>
                    <a:p>
                      <a:pPr algn="l" fontAlgn="b"/>
                      <a:r>
                        <a:rPr lang="en-US" sz="1000" b="0" i="0" u="none" strike="noStrike">
                          <a:solidFill>
                            <a:srgbClr val="000000"/>
                          </a:solidFill>
                          <a:effectLst/>
                          <a:latin typeface="+mn-lt"/>
                        </a:rPr>
                        <a:t>4000M</a:t>
                      </a:r>
                    </a:p>
                  </a:txBody>
                  <a:tcPr marL="9525" marR="9525" marT="9525" marB="0" anchor="b"/>
                </a:tc>
                <a:tc>
                  <a:txBody>
                    <a:bodyPr/>
                    <a:lstStyle/>
                    <a:p>
                      <a:pPr algn="l" fontAlgn="b"/>
                      <a:r>
                        <a:rPr lang="en-US" sz="1000" b="0" i="0" u="none" strike="noStrike">
                          <a:solidFill>
                            <a:srgbClr val="000000"/>
                          </a:solidFill>
                          <a:effectLst/>
                          <a:latin typeface="+mn-lt"/>
                        </a:rPr>
                        <a:t>202M</a:t>
                      </a:r>
                    </a:p>
                  </a:txBody>
                  <a:tcPr marL="9525" marR="9525" marT="9525" marB="0" anchor="b"/>
                </a:tc>
                <a:tc>
                  <a:txBody>
                    <a:bodyPr/>
                    <a:lstStyle/>
                    <a:p>
                      <a:pPr algn="r" fontAlgn="b"/>
                      <a:r>
                        <a:rPr lang="en-US" sz="1000" b="0" i="0" u="none" strike="noStrike">
                          <a:solidFill>
                            <a:srgbClr val="000000"/>
                          </a:solidFill>
                          <a:effectLst/>
                          <a:latin typeface="+mn-lt"/>
                        </a:rPr>
                        <a:t>-95%</a:t>
                      </a:r>
                    </a:p>
                  </a:txBody>
                  <a:tcPr marL="9525" marR="9525" marT="9525" marB="0" anchor="b"/>
                </a:tc>
                <a:extLst>
                  <a:ext uri="{0D108BD9-81ED-4DB2-BD59-A6C34878D82A}">
                    <a16:rowId xmlns:a16="http://schemas.microsoft.com/office/drawing/2014/main" val="1095111963"/>
                  </a:ext>
                </a:extLst>
              </a:tr>
              <a:tr h="371002">
                <a:tc>
                  <a:txBody>
                    <a:bodyPr/>
                    <a:lstStyle/>
                    <a:p>
                      <a:pPr algn="l" fontAlgn="b"/>
                      <a:r>
                        <a:rPr lang="en-US" sz="1000" b="0" i="0" u="none" strike="noStrike">
                          <a:solidFill>
                            <a:srgbClr val="000000"/>
                          </a:solidFill>
                          <a:effectLst/>
                          <a:latin typeface="+mn-lt"/>
                        </a:rPr>
                        <a:t>Aeva</a:t>
                      </a:r>
                    </a:p>
                  </a:txBody>
                  <a:tcPr marL="9525" marR="9525" marT="9525" marB="0" anchor="b"/>
                </a:tc>
                <a:tc>
                  <a:txBody>
                    <a:bodyPr/>
                    <a:lstStyle/>
                    <a:p>
                      <a:pPr algn="l" fontAlgn="b"/>
                      <a:r>
                        <a:rPr lang="en-US" sz="1000" b="0" i="0" u="none" strike="noStrike">
                          <a:solidFill>
                            <a:srgbClr val="000000"/>
                          </a:solidFill>
                          <a:effectLst/>
                          <a:latin typeface="+mn-lt"/>
                        </a:rPr>
                        <a:t>2100M</a:t>
                      </a:r>
                    </a:p>
                  </a:txBody>
                  <a:tcPr marL="9525" marR="9525" marT="9525" marB="0" anchor="b"/>
                </a:tc>
                <a:tc>
                  <a:txBody>
                    <a:bodyPr/>
                    <a:lstStyle/>
                    <a:p>
                      <a:pPr algn="l" fontAlgn="b"/>
                      <a:r>
                        <a:rPr lang="en-US" sz="1000" b="0" i="0" u="none" strike="noStrike" dirty="0">
                          <a:solidFill>
                            <a:srgbClr val="000000"/>
                          </a:solidFill>
                          <a:effectLst/>
                          <a:latin typeface="+mn-lt"/>
                        </a:rPr>
                        <a:t>435M</a:t>
                      </a:r>
                    </a:p>
                  </a:txBody>
                  <a:tcPr marL="9525" marR="9525" marT="9525" marB="0" anchor="b"/>
                </a:tc>
                <a:tc>
                  <a:txBody>
                    <a:bodyPr/>
                    <a:lstStyle/>
                    <a:p>
                      <a:pPr algn="r" fontAlgn="b"/>
                      <a:r>
                        <a:rPr lang="en-US" sz="1000" b="0" i="0" u="none" strike="noStrike">
                          <a:solidFill>
                            <a:srgbClr val="000000"/>
                          </a:solidFill>
                          <a:effectLst/>
                          <a:latin typeface="+mn-lt"/>
                        </a:rPr>
                        <a:t>-79%</a:t>
                      </a:r>
                    </a:p>
                  </a:txBody>
                  <a:tcPr marL="9525" marR="9525" marT="9525" marB="0" anchor="b"/>
                </a:tc>
                <a:extLst>
                  <a:ext uri="{0D108BD9-81ED-4DB2-BD59-A6C34878D82A}">
                    <a16:rowId xmlns:a16="http://schemas.microsoft.com/office/drawing/2014/main" val="2862325512"/>
                  </a:ext>
                </a:extLst>
              </a:tr>
              <a:tr h="371002">
                <a:tc>
                  <a:txBody>
                    <a:bodyPr/>
                    <a:lstStyle/>
                    <a:p>
                      <a:pPr algn="l" fontAlgn="b"/>
                      <a:r>
                        <a:rPr lang="en-US" sz="1000" b="0" i="0" u="none" strike="noStrike">
                          <a:solidFill>
                            <a:srgbClr val="000000"/>
                          </a:solidFill>
                          <a:effectLst/>
                          <a:latin typeface="+mn-lt"/>
                        </a:rPr>
                        <a:t>AEye</a:t>
                      </a:r>
                    </a:p>
                  </a:txBody>
                  <a:tcPr marL="9525" marR="9525" marT="9525" marB="0" anchor="b"/>
                </a:tc>
                <a:tc>
                  <a:txBody>
                    <a:bodyPr/>
                    <a:lstStyle/>
                    <a:p>
                      <a:pPr algn="l" fontAlgn="b"/>
                      <a:r>
                        <a:rPr lang="en-US" sz="1000" b="0" i="0" u="none" strike="noStrike">
                          <a:solidFill>
                            <a:srgbClr val="000000"/>
                          </a:solidFill>
                          <a:effectLst/>
                          <a:latin typeface="+mn-lt"/>
                        </a:rPr>
                        <a:t>2000M</a:t>
                      </a:r>
                    </a:p>
                  </a:txBody>
                  <a:tcPr marL="9525" marR="9525" marT="9525" marB="0" anchor="b"/>
                </a:tc>
                <a:tc>
                  <a:txBody>
                    <a:bodyPr/>
                    <a:lstStyle/>
                    <a:p>
                      <a:pPr algn="l" fontAlgn="b"/>
                      <a:r>
                        <a:rPr lang="en-US" sz="1000" b="0" i="0" u="none" strike="noStrike" dirty="0">
                          <a:solidFill>
                            <a:srgbClr val="000000"/>
                          </a:solidFill>
                          <a:effectLst/>
                          <a:latin typeface="+mn-lt"/>
                        </a:rPr>
                        <a:t>178M</a:t>
                      </a:r>
                    </a:p>
                  </a:txBody>
                  <a:tcPr marL="9525" marR="9525" marT="9525" marB="0" anchor="b"/>
                </a:tc>
                <a:tc>
                  <a:txBody>
                    <a:bodyPr/>
                    <a:lstStyle/>
                    <a:p>
                      <a:pPr algn="r" fontAlgn="b"/>
                      <a:r>
                        <a:rPr lang="en-US" sz="1000" b="0" i="0" u="none" strike="noStrike">
                          <a:solidFill>
                            <a:srgbClr val="000000"/>
                          </a:solidFill>
                          <a:effectLst/>
                          <a:latin typeface="+mn-lt"/>
                        </a:rPr>
                        <a:t>-91%</a:t>
                      </a:r>
                    </a:p>
                  </a:txBody>
                  <a:tcPr marL="9525" marR="9525" marT="9525" marB="0" anchor="b"/>
                </a:tc>
                <a:extLst>
                  <a:ext uri="{0D108BD9-81ED-4DB2-BD59-A6C34878D82A}">
                    <a16:rowId xmlns:a16="http://schemas.microsoft.com/office/drawing/2014/main" val="1190746057"/>
                  </a:ext>
                </a:extLst>
              </a:tr>
              <a:tr h="192489">
                <a:tc>
                  <a:txBody>
                    <a:bodyPr/>
                    <a:lstStyle/>
                    <a:p>
                      <a:pPr algn="l" fontAlgn="b"/>
                      <a:r>
                        <a:rPr lang="en-US" sz="1000" b="0" i="0" u="none" strike="noStrike">
                          <a:solidFill>
                            <a:srgbClr val="000000"/>
                          </a:solidFill>
                          <a:effectLst/>
                          <a:latin typeface="+mn-lt"/>
                        </a:rPr>
                        <a:t>Ouster</a:t>
                      </a:r>
                    </a:p>
                  </a:txBody>
                  <a:tcPr marL="9525" marR="9525" marT="9525" marB="0" anchor="b"/>
                </a:tc>
                <a:tc>
                  <a:txBody>
                    <a:bodyPr/>
                    <a:lstStyle/>
                    <a:p>
                      <a:pPr algn="l" fontAlgn="b"/>
                      <a:r>
                        <a:rPr lang="en-US" sz="1000" b="0" i="0" u="none" strike="noStrike">
                          <a:solidFill>
                            <a:srgbClr val="000000"/>
                          </a:solidFill>
                          <a:effectLst/>
                          <a:latin typeface="+mn-lt"/>
                        </a:rPr>
                        <a:t>1900M</a:t>
                      </a:r>
                    </a:p>
                  </a:txBody>
                  <a:tcPr marL="9525" marR="9525" marT="9525" marB="0" anchor="b"/>
                </a:tc>
                <a:tc>
                  <a:txBody>
                    <a:bodyPr/>
                    <a:lstStyle/>
                    <a:p>
                      <a:pPr algn="l" fontAlgn="b"/>
                      <a:r>
                        <a:rPr lang="en-US" sz="1000" b="0" i="0" u="none" strike="noStrike">
                          <a:solidFill>
                            <a:srgbClr val="000000"/>
                          </a:solidFill>
                          <a:effectLst/>
                          <a:latin typeface="+mn-lt"/>
                        </a:rPr>
                        <a:t>148M</a:t>
                      </a:r>
                    </a:p>
                  </a:txBody>
                  <a:tcPr marL="9525" marR="9525" marT="9525" marB="0" anchor="b"/>
                </a:tc>
                <a:tc>
                  <a:txBody>
                    <a:bodyPr/>
                    <a:lstStyle/>
                    <a:p>
                      <a:pPr algn="r" fontAlgn="b"/>
                      <a:r>
                        <a:rPr lang="en-US" sz="1000" b="0" i="0" u="none" strike="noStrike">
                          <a:solidFill>
                            <a:srgbClr val="000000"/>
                          </a:solidFill>
                          <a:effectLst/>
                          <a:latin typeface="+mn-lt"/>
                        </a:rPr>
                        <a:t>-92%</a:t>
                      </a:r>
                    </a:p>
                  </a:txBody>
                  <a:tcPr marL="9525" marR="9525" marT="9525" marB="0" anchor="b"/>
                </a:tc>
                <a:extLst>
                  <a:ext uri="{0D108BD9-81ED-4DB2-BD59-A6C34878D82A}">
                    <a16:rowId xmlns:a16="http://schemas.microsoft.com/office/drawing/2014/main" val="488375950"/>
                  </a:ext>
                </a:extLst>
              </a:tr>
              <a:tr h="192489">
                <a:tc>
                  <a:txBody>
                    <a:bodyPr/>
                    <a:lstStyle/>
                    <a:p>
                      <a:pPr algn="l" fontAlgn="b"/>
                      <a:r>
                        <a:rPr lang="en-US" sz="1000" b="0" i="0" u="none" strike="noStrike">
                          <a:solidFill>
                            <a:srgbClr val="000000"/>
                          </a:solidFill>
                          <a:effectLst/>
                          <a:latin typeface="+mn-lt"/>
                        </a:rPr>
                        <a:t>Innoviz</a:t>
                      </a:r>
                    </a:p>
                  </a:txBody>
                  <a:tcPr marL="9525" marR="9525" marT="9525" marB="0" anchor="b"/>
                </a:tc>
                <a:tc>
                  <a:txBody>
                    <a:bodyPr/>
                    <a:lstStyle/>
                    <a:p>
                      <a:pPr algn="l" fontAlgn="b"/>
                      <a:r>
                        <a:rPr lang="en-US" sz="1000" b="0" i="0" u="none" strike="noStrike">
                          <a:solidFill>
                            <a:srgbClr val="000000"/>
                          </a:solidFill>
                          <a:effectLst/>
                          <a:latin typeface="+mn-lt"/>
                        </a:rPr>
                        <a:t>1400M</a:t>
                      </a:r>
                    </a:p>
                  </a:txBody>
                  <a:tcPr marL="9525" marR="9525" marT="9525" marB="0" anchor="b"/>
                </a:tc>
                <a:tc>
                  <a:txBody>
                    <a:bodyPr/>
                    <a:lstStyle/>
                    <a:p>
                      <a:pPr algn="l" fontAlgn="b"/>
                      <a:r>
                        <a:rPr lang="en-US" sz="1000" b="0" i="0" u="none" strike="noStrike" dirty="0">
                          <a:solidFill>
                            <a:srgbClr val="000000"/>
                          </a:solidFill>
                          <a:effectLst/>
                          <a:latin typeface="+mn-lt"/>
                        </a:rPr>
                        <a:t>655M</a:t>
                      </a:r>
                    </a:p>
                  </a:txBody>
                  <a:tcPr marL="9525" marR="9525" marT="9525" marB="0" anchor="b"/>
                </a:tc>
                <a:tc>
                  <a:txBody>
                    <a:bodyPr/>
                    <a:lstStyle/>
                    <a:p>
                      <a:pPr algn="r" fontAlgn="b"/>
                      <a:r>
                        <a:rPr lang="en-US" sz="1000" b="0" i="0" u="none" strike="noStrike">
                          <a:solidFill>
                            <a:srgbClr val="000000"/>
                          </a:solidFill>
                          <a:effectLst/>
                          <a:latin typeface="+mn-lt"/>
                        </a:rPr>
                        <a:t>-53%</a:t>
                      </a:r>
                    </a:p>
                  </a:txBody>
                  <a:tcPr marL="9525" marR="9525" marT="9525" marB="0" anchor="b"/>
                </a:tc>
                <a:extLst>
                  <a:ext uri="{0D108BD9-81ED-4DB2-BD59-A6C34878D82A}">
                    <a16:rowId xmlns:a16="http://schemas.microsoft.com/office/drawing/2014/main" val="3922295472"/>
                  </a:ext>
                </a:extLst>
              </a:tr>
              <a:tr h="192489">
                <a:tc>
                  <a:txBody>
                    <a:bodyPr/>
                    <a:lstStyle/>
                    <a:p>
                      <a:pPr algn="l" fontAlgn="b"/>
                      <a:r>
                        <a:rPr lang="en-US" sz="1000" b="0" i="0" u="none" strike="noStrike">
                          <a:solidFill>
                            <a:srgbClr val="000000"/>
                          </a:solidFill>
                          <a:effectLst/>
                          <a:latin typeface="+mn-lt"/>
                        </a:rPr>
                        <a:t>Cepton</a:t>
                      </a:r>
                    </a:p>
                  </a:txBody>
                  <a:tcPr marL="9525" marR="9525" marT="9525" marB="0" anchor="b"/>
                </a:tc>
                <a:tc>
                  <a:txBody>
                    <a:bodyPr/>
                    <a:lstStyle/>
                    <a:p>
                      <a:pPr algn="l" fontAlgn="b"/>
                      <a:r>
                        <a:rPr lang="en-US" sz="1000" b="0" i="0" u="none" strike="noStrike">
                          <a:solidFill>
                            <a:srgbClr val="000000"/>
                          </a:solidFill>
                          <a:effectLst/>
                          <a:latin typeface="+mn-lt"/>
                        </a:rPr>
                        <a:t>1400M</a:t>
                      </a:r>
                    </a:p>
                  </a:txBody>
                  <a:tcPr marL="9525" marR="9525" marT="9525" marB="0" anchor="b"/>
                </a:tc>
                <a:tc>
                  <a:txBody>
                    <a:bodyPr/>
                    <a:lstStyle/>
                    <a:p>
                      <a:pPr algn="l" fontAlgn="b"/>
                      <a:r>
                        <a:rPr lang="en-US" sz="1000" b="0" i="0" u="none" strike="noStrike">
                          <a:solidFill>
                            <a:srgbClr val="000000"/>
                          </a:solidFill>
                          <a:effectLst/>
                          <a:latin typeface="+mn-lt"/>
                        </a:rPr>
                        <a:t>370M</a:t>
                      </a:r>
                    </a:p>
                  </a:txBody>
                  <a:tcPr marL="9525" marR="9525" marT="9525" marB="0" anchor="b"/>
                </a:tc>
                <a:tc>
                  <a:txBody>
                    <a:bodyPr/>
                    <a:lstStyle/>
                    <a:p>
                      <a:pPr algn="r" fontAlgn="b"/>
                      <a:r>
                        <a:rPr lang="en-US" sz="1000" b="0" i="0" u="none" strike="noStrike">
                          <a:solidFill>
                            <a:srgbClr val="000000"/>
                          </a:solidFill>
                          <a:effectLst/>
                          <a:latin typeface="+mn-lt"/>
                        </a:rPr>
                        <a:t>-74%</a:t>
                      </a:r>
                    </a:p>
                  </a:txBody>
                  <a:tcPr marL="9525" marR="9525" marT="9525" marB="0" anchor="b"/>
                </a:tc>
                <a:extLst>
                  <a:ext uri="{0D108BD9-81ED-4DB2-BD59-A6C34878D82A}">
                    <a16:rowId xmlns:a16="http://schemas.microsoft.com/office/drawing/2014/main" val="815668690"/>
                  </a:ext>
                </a:extLst>
              </a:tr>
              <a:tr h="192489">
                <a:tc>
                  <a:txBody>
                    <a:bodyPr/>
                    <a:lstStyle/>
                    <a:p>
                      <a:pPr algn="l" fontAlgn="b"/>
                      <a:r>
                        <a:rPr lang="en-US" sz="1000" b="0" i="0" u="none" strike="noStrike">
                          <a:solidFill>
                            <a:srgbClr val="000000"/>
                          </a:solidFill>
                          <a:effectLst/>
                          <a:latin typeface="+mn-lt"/>
                        </a:rPr>
                        <a:t>Otonomo</a:t>
                      </a:r>
                    </a:p>
                  </a:txBody>
                  <a:tcPr marL="9525" marR="9525" marT="9525" marB="0" anchor="b"/>
                </a:tc>
                <a:tc>
                  <a:txBody>
                    <a:bodyPr/>
                    <a:lstStyle/>
                    <a:p>
                      <a:pPr algn="l" fontAlgn="b"/>
                      <a:r>
                        <a:rPr lang="en-US" sz="1000" b="0" i="0" u="none" strike="noStrike">
                          <a:solidFill>
                            <a:srgbClr val="000000"/>
                          </a:solidFill>
                          <a:effectLst/>
                          <a:latin typeface="+mn-lt"/>
                        </a:rPr>
                        <a:t>1400M</a:t>
                      </a:r>
                    </a:p>
                  </a:txBody>
                  <a:tcPr marL="9525" marR="9525" marT="9525" marB="0" anchor="b"/>
                </a:tc>
                <a:tc>
                  <a:txBody>
                    <a:bodyPr/>
                    <a:lstStyle/>
                    <a:p>
                      <a:pPr algn="l" fontAlgn="b"/>
                      <a:r>
                        <a:rPr lang="en-US" sz="1000" b="0" i="0" u="none" strike="noStrike">
                          <a:solidFill>
                            <a:srgbClr val="000000"/>
                          </a:solidFill>
                          <a:effectLst/>
                          <a:latin typeface="+mn-lt"/>
                        </a:rPr>
                        <a:t>40M</a:t>
                      </a:r>
                    </a:p>
                  </a:txBody>
                  <a:tcPr marL="9525" marR="9525" marT="9525" marB="0" anchor="b"/>
                </a:tc>
                <a:tc>
                  <a:txBody>
                    <a:bodyPr/>
                    <a:lstStyle/>
                    <a:p>
                      <a:pPr algn="r" fontAlgn="b"/>
                      <a:r>
                        <a:rPr lang="en-US" sz="1000" b="0" i="0" u="none" strike="noStrike" dirty="0">
                          <a:solidFill>
                            <a:srgbClr val="000000"/>
                          </a:solidFill>
                          <a:effectLst/>
                          <a:latin typeface="+mn-lt"/>
                        </a:rPr>
                        <a:t>-97%</a:t>
                      </a:r>
                    </a:p>
                  </a:txBody>
                  <a:tcPr marL="9525" marR="9525" marT="9525" marB="0" anchor="b"/>
                </a:tc>
                <a:extLst>
                  <a:ext uri="{0D108BD9-81ED-4DB2-BD59-A6C34878D82A}">
                    <a16:rowId xmlns:a16="http://schemas.microsoft.com/office/drawing/2014/main" val="2108013180"/>
                  </a:ext>
                </a:extLst>
              </a:tr>
              <a:tr h="192489">
                <a:tc>
                  <a:txBody>
                    <a:bodyPr/>
                    <a:lstStyle/>
                    <a:p>
                      <a:pPr algn="l" fontAlgn="b"/>
                      <a:r>
                        <a:rPr lang="en-US" sz="1000" b="0" i="0" u="none" strike="noStrike">
                          <a:solidFill>
                            <a:srgbClr val="000000"/>
                          </a:solidFill>
                          <a:effectLst/>
                          <a:latin typeface="+mn-lt"/>
                        </a:rPr>
                        <a:t>Quanergy Systems</a:t>
                      </a:r>
                    </a:p>
                  </a:txBody>
                  <a:tcPr marL="9525" marR="9525" marT="9525" marB="0" anchor="b"/>
                </a:tc>
                <a:tc>
                  <a:txBody>
                    <a:bodyPr/>
                    <a:lstStyle/>
                    <a:p>
                      <a:pPr algn="l" fontAlgn="b"/>
                      <a:r>
                        <a:rPr lang="en-US" sz="1000" b="0" i="0" u="none" strike="noStrike">
                          <a:solidFill>
                            <a:srgbClr val="000000"/>
                          </a:solidFill>
                          <a:effectLst/>
                          <a:latin typeface="+mn-lt"/>
                        </a:rPr>
                        <a:t>1100M</a:t>
                      </a:r>
                    </a:p>
                  </a:txBody>
                  <a:tcPr marL="9525" marR="9525" marT="9525" marB="0" anchor="b"/>
                </a:tc>
                <a:tc>
                  <a:txBody>
                    <a:bodyPr/>
                    <a:lstStyle/>
                    <a:p>
                      <a:pPr algn="l" fontAlgn="b"/>
                      <a:r>
                        <a:rPr lang="en-US" sz="1000" b="0" i="0" u="none" strike="noStrike">
                          <a:solidFill>
                            <a:srgbClr val="000000"/>
                          </a:solidFill>
                          <a:effectLst/>
                          <a:latin typeface="+mn-lt"/>
                        </a:rPr>
                        <a:t>16M</a:t>
                      </a:r>
                    </a:p>
                  </a:txBody>
                  <a:tcPr marL="9525" marR="9525" marT="9525" marB="0" anchor="b"/>
                </a:tc>
                <a:tc>
                  <a:txBody>
                    <a:bodyPr/>
                    <a:lstStyle/>
                    <a:p>
                      <a:pPr algn="r" fontAlgn="b"/>
                      <a:r>
                        <a:rPr lang="en-US" sz="1000" b="0" i="0" u="none" strike="noStrike" dirty="0">
                          <a:solidFill>
                            <a:srgbClr val="000000"/>
                          </a:solidFill>
                          <a:effectLst/>
                          <a:latin typeface="+mn-lt"/>
                        </a:rPr>
                        <a:t>-99%</a:t>
                      </a:r>
                    </a:p>
                  </a:txBody>
                  <a:tcPr marL="9525" marR="9525" marT="9525" marB="0" anchor="b"/>
                </a:tc>
                <a:extLst>
                  <a:ext uri="{0D108BD9-81ED-4DB2-BD59-A6C34878D82A}">
                    <a16:rowId xmlns:a16="http://schemas.microsoft.com/office/drawing/2014/main" val="3614494998"/>
                  </a:ext>
                </a:extLst>
              </a:tr>
              <a:tr h="192489">
                <a:tc>
                  <a:txBody>
                    <a:bodyPr/>
                    <a:lstStyle/>
                    <a:p>
                      <a:pPr algn="l" fontAlgn="b"/>
                      <a:r>
                        <a:rPr lang="en-US" sz="1000" b="0" i="0" u="none" strike="noStrike">
                          <a:solidFill>
                            <a:srgbClr val="000000"/>
                          </a:solidFill>
                          <a:effectLst/>
                          <a:latin typeface="+mn-lt"/>
                        </a:rPr>
                        <a:t>Arbe</a:t>
                      </a:r>
                    </a:p>
                  </a:txBody>
                  <a:tcPr marL="9525" marR="9525" marT="9525" marB="0" anchor="b"/>
                </a:tc>
                <a:tc>
                  <a:txBody>
                    <a:bodyPr/>
                    <a:lstStyle/>
                    <a:p>
                      <a:pPr algn="l" fontAlgn="b"/>
                      <a:r>
                        <a:rPr lang="en-US" sz="1000" b="0" i="0" u="none" strike="noStrike">
                          <a:solidFill>
                            <a:srgbClr val="000000"/>
                          </a:solidFill>
                          <a:effectLst/>
                          <a:latin typeface="+mn-lt"/>
                        </a:rPr>
                        <a:t>722M</a:t>
                      </a:r>
                    </a:p>
                  </a:txBody>
                  <a:tcPr marL="9525" marR="9525" marT="9525" marB="0" anchor="b"/>
                </a:tc>
                <a:tc>
                  <a:txBody>
                    <a:bodyPr/>
                    <a:lstStyle/>
                    <a:p>
                      <a:pPr algn="l" fontAlgn="b"/>
                      <a:r>
                        <a:rPr lang="en-US" sz="1000" b="0" i="0" u="none" strike="noStrike">
                          <a:solidFill>
                            <a:srgbClr val="000000"/>
                          </a:solidFill>
                          <a:effectLst/>
                          <a:latin typeface="+mn-lt"/>
                        </a:rPr>
                        <a:t>361M</a:t>
                      </a:r>
                    </a:p>
                  </a:txBody>
                  <a:tcPr marL="9525" marR="9525" marT="9525" marB="0" anchor="b"/>
                </a:tc>
                <a:tc>
                  <a:txBody>
                    <a:bodyPr/>
                    <a:lstStyle/>
                    <a:p>
                      <a:pPr algn="r" fontAlgn="b"/>
                      <a:r>
                        <a:rPr lang="en-US" sz="1000" b="0" i="0" u="none" strike="noStrike" dirty="0">
                          <a:solidFill>
                            <a:srgbClr val="000000"/>
                          </a:solidFill>
                          <a:effectLst/>
                          <a:latin typeface="+mn-lt"/>
                        </a:rPr>
                        <a:t>-50%</a:t>
                      </a:r>
                    </a:p>
                  </a:txBody>
                  <a:tcPr marL="9525" marR="9525" marT="9525" marB="0" anchor="b"/>
                </a:tc>
                <a:extLst>
                  <a:ext uri="{0D108BD9-81ED-4DB2-BD59-A6C34878D82A}">
                    <a16:rowId xmlns:a16="http://schemas.microsoft.com/office/drawing/2014/main" val="3884895810"/>
                  </a:ext>
                </a:extLst>
              </a:tr>
              <a:tr h="192489">
                <a:tc>
                  <a:txBody>
                    <a:bodyPr/>
                    <a:lstStyle/>
                    <a:p>
                      <a:pPr algn="l" fontAlgn="b"/>
                      <a:r>
                        <a:rPr lang="en-US" sz="1000" b="0" i="0" u="none" strike="noStrike">
                          <a:solidFill>
                            <a:srgbClr val="000000"/>
                          </a:solidFill>
                          <a:effectLst/>
                          <a:latin typeface="+mn-lt"/>
                        </a:rPr>
                        <a:t>CYNGN</a:t>
                      </a:r>
                    </a:p>
                  </a:txBody>
                  <a:tcPr marL="9525" marR="9525" marT="9525" marB="0" anchor="b"/>
                </a:tc>
                <a:tc>
                  <a:txBody>
                    <a:bodyPr/>
                    <a:lstStyle/>
                    <a:p>
                      <a:pPr algn="l" fontAlgn="b"/>
                      <a:r>
                        <a:rPr lang="en-US" sz="1000" b="0" i="0" u="none" strike="noStrike">
                          <a:solidFill>
                            <a:srgbClr val="000000"/>
                          </a:solidFill>
                          <a:effectLst/>
                          <a:latin typeface="+mn-lt"/>
                        </a:rPr>
                        <a:t>198M</a:t>
                      </a:r>
                    </a:p>
                  </a:txBody>
                  <a:tcPr marL="9525" marR="9525" marT="9525" marB="0" anchor="b"/>
                </a:tc>
                <a:tc>
                  <a:txBody>
                    <a:bodyPr/>
                    <a:lstStyle/>
                    <a:p>
                      <a:pPr algn="l" fontAlgn="b"/>
                      <a:r>
                        <a:rPr lang="en-US" sz="1000" b="0" i="0" u="none" strike="noStrike">
                          <a:solidFill>
                            <a:srgbClr val="000000"/>
                          </a:solidFill>
                          <a:effectLst/>
                          <a:latin typeface="+mn-lt"/>
                        </a:rPr>
                        <a:t>32M</a:t>
                      </a:r>
                    </a:p>
                  </a:txBody>
                  <a:tcPr marL="9525" marR="9525" marT="9525" marB="0" anchor="b"/>
                </a:tc>
                <a:tc>
                  <a:txBody>
                    <a:bodyPr/>
                    <a:lstStyle/>
                    <a:p>
                      <a:pPr algn="r" fontAlgn="b"/>
                      <a:r>
                        <a:rPr lang="en-US" sz="1000" b="0" i="0" u="none" strike="noStrike" dirty="0">
                          <a:solidFill>
                            <a:srgbClr val="000000"/>
                          </a:solidFill>
                          <a:effectLst/>
                          <a:latin typeface="+mn-lt"/>
                        </a:rPr>
                        <a:t>-84%</a:t>
                      </a:r>
                    </a:p>
                  </a:txBody>
                  <a:tcPr marL="9525" marR="9525" marT="9525" marB="0" anchor="b"/>
                </a:tc>
                <a:extLst>
                  <a:ext uri="{0D108BD9-81ED-4DB2-BD59-A6C34878D82A}">
                    <a16:rowId xmlns:a16="http://schemas.microsoft.com/office/drawing/2014/main" val="1486737320"/>
                  </a:ext>
                </a:extLst>
              </a:tr>
              <a:tr h="192489">
                <a:tc>
                  <a:txBody>
                    <a:bodyPr/>
                    <a:lstStyle/>
                    <a:p>
                      <a:pPr algn="l" fontAlgn="b"/>
                      <a:r>
                        <a:rPr lang="en-US" sz="1000" b="0" i="0" u="none" strike="noStrike">
                          <a:solidFill>
                            <a:srgbClr val="000000"/>
                          </a:solidFill>
                          <a:effectLst/>
                          <a:latin typeface="+mn-lt"/>
                        </a:rPr>
                        <a:t>Total</a:t>
                      </a:r>
                    </a:p>
                  </a:txBody>
                  <a:tcPr marL="9525" marR="9525" marT="9525" marB="0" anchor="b"/>
                </a:tc>
                <a:tc>
                  <a:txBody>
                    <a:bodyPr/>
                    <a:lstStyle/>
                    <a:p>
                      <a:pPr algn="l" fontAlgn="b"/>
                      <a:r>
                        <a:rPr lang="en-US" sz="1000" b="0" i="0" u="none" strike="noStrike">
                          <a:solidFill>
                            <a:srgbClr val="000000"/>
                          </a:solidFill>
                          <a:effectLst/>
                          <a:latin typeface="+mn-lt"/>
                        </a:rPr>
                        <a:t>50880M</a:t>
                      </a:r>
                    </a:p>
                  </a:txBody>
                  <a:tcPr marL="9525" marR="9525" marT="9525" marB="0" anchor="b"/>
                </a:tc>
                <a:tc>
                  <a:txBody>
                    <a:bodyPr/>
                    <a:lstStyle/>
                    <a:p>
                      <a:pPr algn="l" fontAlgn="b"/>
                      <a:r>
                        <a:rPr lang="en-US" sz="1000" b="0" i="0" u="none" strike="noStrike">
                          <a:solidFill>
                            <a:srgbClr val="000000"/>
                          </a:solidFill>
                          <a:effectLst/>
                          <a:latin typeface="+mn-lt"/>
                        </a:rPr>
                        <a:t>9158M</a:t>
                      </a:r>
                    </a:p>
                  </a:txBody>
                  <a:tcPr marL="9525" marR="9525" marT="9525" marB="0" anchor="b"/>
                </a:tc>
                <a:tc>
                  <a:txBody>
                    <a:bodyPr/>
                    <a:lstStyle/>
                    <a:p>
                      <a:pPr algn="r" fontAlgn="b"/>
                      <a:r>
                        <a:rPr lang="en-US" sz="1000" b="0" i="0" u="none" strike="noStrike" dirty="0">
                          <a:solidFill>
                            <a:srgbClr val="000000"/>
                          </a:solidFill>
                          <a:effectLst/>
                          <a:latin typeface="+mn-lt"/>
                        </a:rPr>
                        <a:t>-81%</a:t>
                      </a:r>
                    </a:p>
                  </a:txBody>
                  <a:tcPr marL="9525" marR="9525" marT="9525" marB="0" anchor="b"/>
                </a:tc>
                <a:extLst>
                  <a:ext uri="{0D108BD9-81ED-4DB2-BD59-A6C34878D82A}">
                    <a16:rowId xmlns:a16="http://schemas.microsoft.com/office/drawing/2014/main" val="3649224228"/>
                  </a:ext>
                </a:extLst>
              </a:tr>
            </a:tbl>
          </a:graphicData>
        </a:graphic>
      </p:graphicFrame>
      <p:sp>
        <p:nvSpPr>
          <p:cNvPr id="4" name="TextBox 3">
            <a:extLst>
              <a:ext uri="{FF2B5EF4-FFF2-40B4-BE49-F238E27FC236}">
                <a16:creationId xmlns:a16="http://schemas.microsoft.com/office/drawing/2014/main" id="{8D3F6C7A-A854-BC3C-80BA-3320DD5B8674}"/>
              </a:ext>
            </a:extLst>
          </p:cNvPr>
          <p:cNvSpPr txBox="1"/>
          <p:nvPr/>
        </p:nvSpPr>
        <p:spPr>
          <a:xfrm>
            <a:off x="309563" y="3367785"/>
            <a:ext cx="5699818" cy="584775"/>
          </a:xfrm>
          <a:prstGeom prst="rect">
            <a:avLst/>
          </a:prstGeom>
          <a:noFill/>
        </p:spPr>
        <p:txBody>
          <a:bodyPr wrap="square" rtlCol="0">
            <a:spAutoFit/>
          </a:bodyPr>
          <a:lstStyle/>
          <a:p>
            <a:r>
              <a:rPr lang="en-US" sz="1600" dirty="0"/>
              <a:t>Public Market Performance of Funded Companies Tied to Automated Driving Technologies</a:t>
            </a:r>
          </a:p>
        </p:txBody>
      </p:sp>
    </p:spTree>
    <p:extLst>
      <p:ext uri="{BB962C8B-B14F-4D97-AF65-F5344CB8AC3E}">
        <p14:creationId xmlns:p14="http://schemas.microsoft.com/office/powerpoint/2010/main" val="2755578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1A6161-931B-8C7A-73D4-90128626B821}"/>
              </a:ext>
            </a:extLst>
          </p:cNvPr>
          <p:cNvSpPr>
            <a:spLocks noGrp="1"/>
          </p:cNvSpPr>
          <p:nvPr>
            <p:ph type="body" sz="quarter" idx="37"/>
          </p:nvPr>
        </p:nvSpPr>
        <p:spPr>
          <a:xfrm>
            <a:off x="309562" y="716094"/>
            <a:ext cx="5835205" cy="318053"/>
          </a:xfrm>
        </p:spPr>
        <p:txBody>
          <a:bodyPr/>
          <a:lstStyle/>
          <a:p>
            <a:r>
              <a:rPr lang="en-US" dirty="0"/>
              <a:t>Investment in Automated Driving Technologies</a:t>
            </a:r>
          </a:p>
        </p:txBody>
      </p:sp>
      <p:sp>
        <p:nvSpPr>
          <p:cNvPr id="7" name="Slide Number Placeholder 6">
            <a:extLst>
              <a:ext uri="{FF2B5EF4-FFF2-40B4-BE49-F238E27FC236}">
                <a16:creationId xmlns:a16="http://schemas.microsoft.com/office/drawing/2014/main" id="{A0FD51A6-2D6A-07C6-D272-8D0F08BB93D7}"/>
              </a:ext>
            </a:extLst>
          </p:cNvPr>
          <p:cNvSpPr>
            <a:spLocks noGrp="1"/>
          </p:cNvSpPr>
          <p:nvPr>
            <p:ph type="sldNum" sz="quarter" idx="4"/>
          </p:nvPr>
        </p:nvSpPr>
        <p:spPr/>
        <p:txBody>
          <a:bodyPr/>
          <a:lstStyle/>
          <a:p>
            <a:pPr>
              <a:defRPr/>
            </a:pPr>
            <a:fld id="{D88407D9-4131-444A-84CE-6553CC3611F5}" type="slidenum">
              <a:rPr lang="en-US" sz="900" smtClean="0"/>
              <a:pPr>
                <a:defRPr/>
              </a:pPr>
              <a:t>38</a:t>
            </a:fld>
            <a:endParaRPr lang="en-US" sz="900"/>
          </a:p>
        </p:txBody>
      </p:sp>
      <p:sp>
        <p:nvSpPr>
          <p:cNvPr id="2" name="Text Placeholder 1">
            <a:extLst>
              <a:ext uri="{FF2B5EF4-FFF2-40B4-BE49-F238E27FC236}">
                <a16:creationId xmlns:a16="http://schemas.microsoft.com/office/drawing/2014/main" id="{3C6FBA1F-8388-3DBC-C213-A23AFEACC64F}"/>
              </a:ext>
            </a:extLst>
          </p:cNvPr>
          <p:cNvSpPr txBox="1">
            <a:spLocks/>
          </p:cNvSpPr>
          <p:nvPr/>
        </p:nvSpPr>
        <p:spPr>
          <a:xfrm>
            <a:off x="553846" y="1668130"/>
            <a:ext cx="5700493" cy="4473854"/>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Over the past decades, automated driving has been made big progress with the advancement of sensing, computer vision, and chip technologies benefiting from the huge amount of financial supports from a variety of social entities such as information technology companies, traditional automakers, venture capitalists, and government.  McKinsey reported that, from 2010 to 2020, a total of approximately 106 billion USD were poured globally in developing automated driving technologies which are classified into five clusters, including semiconductor, advanced driver assistance systems (ADAS), automated vehicle (AV) integration, simultaneous localization and mapping (SLAM), and automated vehicle software. Among those clusters, semiconductors obtained the largest amount of capitals with a total of 51.5 billion USD, followed by ADAS 35.8 billion USD, AV integration 9.5 billion USD, SLAM 6.7 billion USD, and lastly AV software 2.6 billion USD. </a:t>
            </a:r>
          </a:p>
        </p:txBody>
      </p:sp>
      <p:pic>
        <p:nvPicPr>
          <p:cNvPr id="6" name="Picture 5">
            <a:extLst>
              <a:ext uri="{FF2B5EF4-FFF2-40B4-BE49-F238E27FC236}">
                <a16:creationId xmlns:a16="http://schemas.microsoft.com/office/drawing/2014/main" id="{BB4D356C-459B-EAF1-57D2-5D9A6A7AD4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3846" y="3680849"/>
            <a:ext cx="6144768" cy="1427396"/>
          </a:xfrm>
          <a:prstGeom prst="rect">
            <a:avLst/>
          </a:prstGeom>
        </p:spPr>
      </p:pic>
      <p:sp>
        <p:nvSpPr>
          <p:cNvPr id="8" name="TextBox 7">
            <a:extLst>
              <a:ext uri="{FF2B5EF4-FFF2-40B4-BE49-F238E27FC236}">
                <a16:creationId xmlns:a16="http://schemas.microsoft.com/office/drawing/2014/main" id="{0BB6857D-3FA3-8691-7EE4-13BE74D46BCA}"/>
              </a:ext>
            </a:extLst>
          </p:cNvPr>
          <p:cNvSpPr txBox="1"/>
          <p:nvPr/>
        </p:nvSpPr>
        <p:spPr>
          <a:xfrm>
            <a:off x="584875" y="5264297"/>
            <a:ext cx="4378349" cy="246221"/>
          </a:xfrm>
          <a:prstGeom prst="rect">
            <a:avLst/>
          </a:prstGeom>
          <a:noFill/>
        </p:spPr>
        <p:txBody>
          <a:bodyPr wrap="square" rtlCol="0">
            <a:spAutoFit/>
          </a:bodyPr>
          <a:lstStyle/>
          <a:p>
            <a:r>
              <a:rPr lang="en-US" sz="1000" i="1" dirty="0">
                <a:solidFill>
                  <a:schemeClr val="bg2">
                    <a:lumMod val="50000"/>
                  </a:schemeClr>
                </a:solidFill>
              </a:rPr>
              <a:t>Source: McKinsey Mobility’s future: An investment reality check</a:t>
            </a:r>
          </a:p>
        </p:txBody>
      </p:sp>
      <p:pic>
        <p:nvPicPr>
          <p:cNvPr id="3" name="Picture 2">
            <a:extLst>
              <a:ext uri="{FF2B5EF4-FFF2-40B4-BE49-F238E27FC236}">
                <a16:creationId xmlns:a16="http://schemas.microsoft.com/office/drawing/2014/main" id="{8015716B-20D0-0FDB-A84A-6D3897E5DF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4875" y="5666570"/>
            <a:ext cx="1529226" cy="2514600"/>
          </a:xfrm>
          <a:prstGeom prst="rect">
            <a:avLst/>
          </a:prstGeom>
        </p:spPr>
      </p:pic>
      <p:sp>
        <p:nvSpPr>
          <p:cNvPr id="5" name="TextBox 4">
            <a:extLst>
              <a:ext uri="{FF2B5EF4-FFF2-40B4-BE49-F238E27FC236}">
                <a16:creationId xmlns:a16="http://schemas.microsoft.com/office/drawing/2014/main" id="{5620090E-975A-9E8A-0B07-D4661D4D6DDB}"/>
              </a:ext>
            </a:extLst>
          </p:cNvPr>
          <p:cNvSpPr txBox="1"/>
          <p:nvPr/>
        </p:nvSpPr>
        <p:spPr>
          <a:xfrm>
            <a:off x="437020" y="4546552"/>
            <a:ext cx="978569" cy="276999"/>
          </a:xfrm>
          <a:prstGeom prst="rect">
            <a:avLst/>
          </a:prstGeom>
          <a:noFill/>
        </p:spPr>
        <p:txBody>
          <a:bodyPr wrap="square" rtlCol="0">
            <a:spAutoFit/>
          </a:bodyPr>
          <a:lstStyle/>
          <a:p>
            <a:r>
              <a:rPr lang="en-US" sz="1200" dirty="0"/>
              <a:t>(Billion USD)</a:t>
            </a:r>
          </a:p>
        </p:txBody>
      </p:sp>
      <p:sp>
        <p:nvSpPr>
          <p:cNvPr id="9" name="TextBox 8">
            <a:extLst>
              <a:ext uri="{FF2B5EF4-FFF2-40B4-BE49-F238E27FC236}">
                <a16:creationId xmlns:a16="http://schemas.microsoft.com/office/drawing/2014/main" id="{6BC7B9FC-9C7D-5F1E-4932-0BFC963942A7}"/>
              </a:ext>
            </a:extLst>
          </p:cNvPr>
          <p:cNvSpPr txBox="1"/>
          <p:nvPr/>
        </p:nvSpPr>
        <p:spPr>
          <a:xfrm rot="5400000">
            <a:off x="-391268" y="6666736"/>
            <a:ext cx="1597972" cy="400110"/>
          </a:xfrm>
          <a:prstGeom prst="rect">
            <a:avLst/>
          </a:prstGeom>
          <a:noFill/>
        </p:spPr>
        <p:txBody>
          <a:bodyPr wrap="square" rtlCol="0">
            <a:spAutoFit/>
          </a:bodyPr>
          <a:lstStyle/>
          <a:p>
            <a:r>
              <a:rPr lang="en-US" sz="1000" dirty="0"/>
              <a:t>Global Investment Amount (Billion USD)</a:t>
            </a:r>
          </a:p>
        </p:txBody>
      </p:sp>
      <p:sp>
        <p:nvSpPr>
          <p:cNvPr id="11" name="TextBox 10">
            <a:extLst>
              <a:ext uri="{FF2B5EF4-FFF2-40B4-BE49-F238E27FC236}">
                <a16:creationId xmlns:a16="http://schemas.microsoft.com/office/drawing/2014/main" id="{6EB32AE9-4DE2-F501-0F2F-B73BE17A8E39}"/>
              </a:ext>
            </a:extLst>
          </p:cNvPr>
          <p:cNvSpPr txBox="1"/>
          <p:nvPr/>
        </p:nvSpPr>
        <p:spPr>
          <a:xfrm>
            <a:off x="2355533" y="5827416"/>
            <a:ext cx="4276018" cy="2192908"/>
          </a:xfrm>
          <a:prstGeom prst="rect">
            <a:avLst/>
          </a:prstGeom>
          <a:noFill/>
        </p:spPr>
        <p:txBody>
          <a:bodyPr wrap="square">
            <a:spAutoFit/>
          </a:bodyPr>
          <a:lstStyle/>
          <a:p>
            <a:r>
              <a:rPr lang="en-US" sz="1050" b="0" i="1" u="none" strike="noStrike" dirty="0">
                <a:solidFill>
                  <a:srgbClr val="333333"/>
                </a:solidFill>
                <a:effectLst/>
                <a:latin typeface="McKinsey Sans"/>
              </a:rPr>
              <a:t>Semiconductor and ADAS components are the two largest investing </a:t>
            </a:r>
            <a:r>
              <a:rPr lang="en-US" sz="1050" i="1" dirty="0">
                <a:solidFill>
                  <a:srgbClr val="333333"/>
                </a:solidFill>
                <a:latin typeface="McKinsey Sans"/>
              </a:rPr>
              <a:t>clusters which gradually lost traction after 2017. This resulted in the significant drop of investment in AV development. However, interest of AV has been risen again since mid-2019. </a:t>
            </a:r>
            <a:r>
              <a:rPr lang="en-US" sz="1050" b="0" i="1" u="none" strike="noStrike" dirty="0">
                <a:solidFill>
                  <a:srgbClr val="333333"/>
                </a:solidFill>
                <a:effectLst/>
                <a:latin typeface="McKinsey Sans"/>
              </a:rPr>
              <a:t>New avenues are emerging for growth in autonomous vehicles. </a:t>
            </a:r>
            <a:r>
              <a:rPr lang="en-US" sz="1050" b="0" i="0" u="none" strike="noStrike" dirty="0">
                <a:solidFill>
                  <a:srgbClr val="333333"/>
                </a:solidFill>
                <a:effectLst/>
                <a:latin typeface="McKinsey Sans"/>
              </a:rPr>
              <a:t>While overall investment growth has flattened, some company clusters that had previously attracted relatively little interest have recently gained traction. When looking at investments from 2018 onward, compared with the period from 2014 to 2017, the most dramatic increases have occurred in companies involved with AV integration (a fourfold increase), AV software (threefold), micro-mobility (fourfold), and car sharing (seven- to eightfold). Obviously, investors have shifted funds from developing hardware technologies to software and system integration as well as mobility applications. </a:t>
            </a:r>
            <a:endParaRPr lang="en-US" sz="1050" dirty="0"/>
          </a:p>
        </p:txBody>
      </p:sp>
      <p:sp>
        <p:nvSpPr>
          <p:cNvPr id="12" name="TextBox 11">
            <a:extLst>
              <a:ext uri="{FF2B5EF4-FFF2-40B4-BE49-F238E27FC236}">
                <a16:creationId xmlns:a16="http://schemas.microsoft.com/office/drawing/2014/main" id="{0BEC7DCE-489F-B086-1591-B56706A4FF4D}"/>
              </a:ext>
            </a:extLst>
          </p:cNvPr>
          <p:cNvSpPr txBox="1"/>
          <p:nvPr/>
        </p:nvSpPr>
        <p:spPr>
          <a:xfrm>
            <a:off x="437020" y="8175338"/>
            <a:ext cx="4378349" cy="246221"/>
          </a:xfrm>
          <a:prstGeom prst="rect">
            <a:avLst/>
          </a:prstGeom>
          <a:noFill/>
        </p:spPr>
        <p:txBody>
          <a:bodyPr wrap="square" rtlCol="0">
            <a:spAutoFit/>
          </a:bodyPr>
          <a:lstStyle/>
          <a:p>
            <a:r>
              <a:rPr lang="en-US" sz="1000" i="1" dirty="0">
                <a:solidFill>
                  <a:schemeClr val="bg2">
                    <a:lumMod val="50000"/>
                  </a:schemeClr>
                </a:solidFill>
              </a:rPr>
              <a:t>Source: McKinsey Mobility’s future: An investment reality check</a:t>
            </a:r>
          </a:p>
        </p:txBody>
      </p:sp>
    </p:spTree>
    <p:extLst>
      <p:ext uri="{BB962C8B-B14F-4D97-AF65-F5344CB8AC3E}">
        <p14:creationId xmlns:p14="http://schemas.microsoft.com/office/powerpoint/2010/main" val="309668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0B6FC4-3129-9352-F738-16A021E48558}"/>
              </a:ext>
            </a:extLst>
          </p:cNvPr>
          <p:cNvSpPr>
            <a:spLocks noGrp="1"/>
          </p:cNvSpPr>
          <p:nvPr>
            <p:ph type="body" sz="quarter" idx="37"/>
          </p:nvPr>
        </p:nvSpPr>
        <p:spPr/>
        <p:txBody>
          <a:bodyPr/>
          <a:lstStyle/>
          <a:p>
            <a:r>
              <a:rPr lang="en-US" dirty="0"/>
              <a:t>Market Size of Automated Vehicle</a:t>
            </a:r>
          </a:p>
        </p:txBody>
      </p:sp>
      <p:sp>
        <p:nvSpPr>
          <p:cNvPr id="7" name="Slide Number Placeholder 6">
            <a:extLst>
              <a:ext uri="{FF2B5EF4-FFF2-40B4-BE49-F238E27FC236}">
                <a16:creationId xmlns:a16="http://schemas.microsoft.com/office/drawing/2014/main" id="{A3B475C8-D8DD-DC25-4569-5DC718359343}"/>
              </a:ext>
            </a:extLst>
          </p:cNvPr>
          <p:cNvSpPr>
            <a:spLocks noGrp="1"/>
          </p:cNvSpPr>
          <p:nvPr>
            <p:ph type="sldNum" sz="quarter" idx="4"/>
          </p:nvPr>
        </p:nvSpPr>
        <p:spPr/>
        <p:txBody>
          <a:bodyPr/>
          <a:lstStyle/>
          <a:p>
            <a:pPr>
              <a:defRPr/>
            </a:pPr>
            <a:fld id="{D88407D9-4131-444A-84CE-6553CC3611F5}" type="slidenum">
              <a:rPr lang="en-US" sz="900" smtClean="0"/>
              <a:pPr>
                <a:defRPr/>
              </a:pPr>
              <a:t>39</a:t>
            </a:fld>
            <a:endParaRPr lang="en-US" sz="900"/>
          </a:p>
        </p:txBody>
      </p:sp>
      <p:sp>
        <p:nvSpPr>
          <p:cNvPr id="19" name="TextBox 18">
            <a:extLst>
              <a:ext uri="{FF2B5EF4-FFF2-40B4-BE49-F238E27FC236}">
                <a16:creationId xmlns:a16="http://schemas.microsoft.com/office/drawing/2014/main" id="{BC98FB43-0DA9-3BC5-D56E-27702512BBA0}"/>
              </a:ext>
            </a:extLst>
          </p:cNvPr>
          <p:cNvSpPr txBox="1"/>
          <p:nvPr/>
        </p:nvSpPr>
        <p:spPr>
          <a:xfrm>
            <a:off x="368968" y="1596189"/>
            <a:ext cx="5967664" cy="830997"/>
          </a:xfrm>
          <a:prstGeom prst="rect">
            <a:avLst/>
          </a:prstGeom>
          <a:noFill/>
        </p:spPr>
        <p:txBody>
          <a:bodyPr wrap="square" rtlCol="0">
            <a:spAutoFit/>
          </a:bodyPr>
          <a:lstStyle/>
          <a:p>
            <a:pPr marL="285750" indent="-285750">
              <a:buFont typeface="Arial" panose="020B0604020202020204" pitchFamily="34" charset="0"/>
              <a:buChar char="•"/>
            </a:pPr>
            <a:r>
              <a:rPr lang="en-US" dirty="0"/>
              <a:t>Global Market</a:t>
            </a:r>
          </a:p>
          <a:p>
            <a:r>
              <a:rPr lang="en-US" sz="1000" dirty="0"/>
              <a:t>According to Precedence Research, the global automated vehicle market was estimated at 94.43 billion dollars in 2021 and is projected to hit approximately 1808.44 billion dollars by 2030, with a compound annual growth rate (CAGR) of 38.8% from 2021 to 2030. </a:t>
            </a:r>
          </a:p>
        </p:txBody>
      </p:sp>
      <p:sp>
        <p:nvSpPr>
          <p:cNvPr id="20" name="Text Placeholder 1">
            <a:extLst>
              <a:ext uri="{FF2B5EF4-FFF2-40B4-BE49-F238E27FC236}">
                <a16:creationId xmlns:a16="http://schemas.microsoft.com/office/drawing/2014/main" id="{DB80129C-2711-1C92-BAEB-702544ED4E39}"/>
              </a:ext>
            </a:extLst>
          </p:cNvPr>
          <p:cNvSpPr txBox="1">
            <a:spLocks/>
          </p:cNvSpPr>
          <p:nvPr/>
        </p:nvSpPr>
        <p:spPr>
          <a:xfrm>
            <a:off x="444275" y="1951009"/>
            <a:ext cx="5700493" cy="1995349"/>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21" name="TextBox 20">
            <a:extLst>
              <a:ext uri="{FF2B5EF4-FFF2-40B4-BE49-F238E27FC236}">
                <a16:creationId xmlns:a16="http://schemas.microsoft.com/office/drawing/2014/main" id="{C75DA051-ECF0-7136-04F7-57456F19B061}"/>
              </a:ext>
            </a:extLst>
          </p:cNvPr>
          <p:cNvSpPr txBox="1"/>
          <p:nvPr/>
        </p:nvSpPr>
        <p:spPr>
          <a:xfrm>
            <a:off x="309561" y="5064960"/>
            <a:ext cx="6189209" cy="984885"/>
          </a:xfrm>
          <a:prstGeom prst="rect">
            <a:avLst/>
          </a:prstGeom>
          <a:noFill/>
        </p:spPr>
        <p:txBody>
          <a:bodyPr wrap="square" rtlCol="0">
            <a:spAutoFit/>
          </a:bodyPr>
          <a:lstStyle/>
          <a:p>
            <a:pPr marL="285750" indent="-285750">
              <a:buFont typeface="Arial" panose="020B0604020202020204" pitchFamily="34" charset="0"/>
              <a:buChar char="•"/>
            </a:pPr>
            <a:r>
              <a:rPr lang="en-US" dirty="0"/>
              <a:t>U.S. Market</a:t>
            </a:r>
          </a:p>
          <a:p>
            <a:r>
              <a:rPr lang="en-US" sz="1000" dirty="0"/>
              <a:t>U.S. automated vehicle market was estimated at 4 billion dollars in 2021 and will reach approximately USD 185.9 billion by 2030, with a compound annual growth rate (CAGR) of 53.2% from 2021 to 2030. As the global leader in technology, American ingenuity and innovation have historically transformed how they travel and connect. Under this administration, Americans will continue leadership in emerging technologies, including automated driving.</a:t>
            </a:r>
          </a:p>
        </p:txBody>
      </p:sp>
      <p:pic>
        <p:nvPicPr>
          <p:cNvPr id="22" name="Picture 21">
            <a:extLst>
              <a:ext uri="{FF2B5EF4-FFF2-40B4-BE49-F238E27FC236}">
                <a16:creationId xmlns:a16="http://schemas.microsoft.com/office/drawing/2014/main" id="{38D03F57-1597-8DAA-7889-CA2DF3F9F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67645" y="6188174"/>
            <a:ext cx="3484286" cy="2853906"/>
          </a:xfrm>
          <a:prstGeom prst="rect">
            <a:avLst/>
          </a:prstGeom>
        </p:spPr>
      </p:pic>
      <p:sp>
        <p:nvSpPr>
          <p:cNvPr id="23" name="TextBox 22">
            <a:extLst>
              <a:ext uri="{FF2B5EF4-FFF2-40B4-BE49-F238E27FC236}">
                <a16:creationId xmlns:a16="http://schemas.microsoft.com/office/drawing/2014/main" id="{FBBE9443-DE2B-95C3-8100-C08770DF69CB}"/>
              </a:ext>
            </a:extLst>
          </p:cNvPr>
          <p:cNvSpPr txBox="1"/>
          <p:nvPr/>
        </p:nvSpPr>
        <p:spPr>
          <a:xfrm>
            <a:off x="4651931" y="7304534"/>
            <a:ext cx="2097625" cy="1200329"/>
          </a:xfrm>
          <a:prstGeom prst="rect">
            <a:avLst/>
          </a:prstGeom>
          <a:noFill/>
        </p:spPr>
        <p:txBody>
          <a:bodyPr wrap="square">
            <a:spAutoFit/>
          </a:bodyPr>
          <a:lstStyle/>
          <a:p>
            <a:r>
              <a:rPr lang="en-US" sz="800" b="0" i="1" u="none" strike="noStrike" dirty="0">
                <a:effectLst/>
                <a:latin typeface="Montserrat" panose="020F0502020204030204" pitchFamily="34" charset="0"/>
              </a:rPr>
              <a:t>Data Source</a:t>
            </a:r>
            <a:r>
              <a:rPr lang="en-US" sz="800" b="0" i="1" u="none" strike="noStrike" dirty="0">
                <a:solidFill>
                  <a:srgbClr val="4472C4"/>
                </a:solidFill>
                <a:effectLst/>
                <a:latin typeface="Montserrat" panose="020F0502020204030204" pitchFamily="34" charset="0"/>
              </a:rPr>
              <a:t>: United States Autonomous Vehicles Market, Size, Forecast 2021-2030, Industry Trends, Growth, Impact of COVID-19, Opportunity Company Analysis, https://</a:t>
            </a:r>
            <a:r>
              <a:rPr lang="en-US" sz="800" b="0" i="1" u="none" strike="noStrike" dirty="0" err="1">
                <a:solidFill>
                  <a:srgbClr val="4472C4"/>
                </a:solidFill>
                <a:effectLst/>
                <a:latin typeface="Montserrat" panose="020F0502020204030204" pitchFamily="34" charset="0"/>
              </a:rPr>
              <a:t>www.researchandmarkets.com</a:t>
            </a:r>
            <a:r>
              <a:rPr lang="en-US" sz="800" b="0" i="1" u="none" strike="noStrike" dirty="0">
                <a:solidFill>
                  <a:srgbClr val="4472C4"/>
                </a:solidFill>
                <a:effectLst/>
                <a:latin typeface="Montserrat" panose="020F0502020204030204" pitchFamily="34" charset="0"/>
              </a:rPr>
              <a:t>/reports/5576804/united-states-autonomous-vehicles-market-size#src-pos-3</a:t>
            </a:r>
            <a:endParaRPr lang="en-US" sz="800" dirty="0"/>
          </a:p>
        </p:txBody>
      </p:sp>
      <p:pic>
        <p:nvPicPr>
          <p:cNvPr id="2" name="Picture 1">
            <a:extLst>
              <a:ext uri="{FF2B5EF4-FFF2-40B4-BE49-F238E27FC236}">
                <a16:creationId xmlns:a16="http://schemas.microsoft.com/office/drawing/2014/main" id="{892A7DF3-0F19-1182-4E9D-DFB6972BF4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07843" y="2471200"/>
            <a:ext cx="3344088" cy="2629817"/>
          </a:xfrm>
          <a:prstGeom prst="rect">
            <a:avLst/>
          </a:prstGeom>
        </p:spPr>
      </p:pic>
      <p:sp>
        <p:nvSpPr>
          <p:cNvPr id="5" name="TextBox 4">
            <a:extLst>
              <a:ext uri="{FF2B5EF4-FFF2-40B4-BE49-F238E27FC236}">
                <a16:creationId xmlns:a16="http://schemas.microsoft.com/office/drawing/2014/main" id="{6BC42048-6E3D-1BA6-373F-743CDF307B35}"/>
              </a:ext>
            </a:extLst>
          </p:cNvPr>
          <p:cNvSpPr txBox="1"/>
          <p:nvPr/>
        </p:nvSpPr>
        <p:spPr>
          <a:xfrm>
            <a:off x="4724660" y="4218057"/>
            <a:ext cx="1932813" cy="461665"/>
          </a:xfrm>
          <a:prstGeom prst="rect">
            <a:avLst/>
          </a:prstGeom>
          <a:noFill/>
        </p:spPr>
        <p:txBody>
          <a:bodyPr wrap="square">
            <a:spAutoFit/>
          </a:bodyPr>
          <a:lstStyle>
            <a:defPPr>
              <a:defRPr lang="en-US"/>
            </a:defPPr>
            <a:lvl1pPr>
              <a:defRPr sz="800" b="0" i="1" u="none" strike="noStrike">
                <a:effectLst/>
                <a:latin typeface="Montserrat" panose="020F0502020204030204" pitchFamily="34" charset="0"/>
              </a:defRPr>
            </a:lvl1pPr>
          </a:lstStyle>
          <a:p>
            <a:r>
              <a:rPr lang="en-US" dirty="0"/>
              <a:t>Data Source: </a:t>
            </a:r>
            <a:r>
              <a:rPr lang="en-US" dirty="0">
                <a:hlinkClick r:id="rId4"/>
              </a:rPr>
              <a:t>https://www.precedenceresearch.com/autonomous-vehicle-market</a:t>
            </a:r>
            <a:r>
              <a:rPr lang="en-US" dirty="0"/>
              <a:t> </a:t>
            </a:r>
          </a:p>
        </p:txBody>
      </p:sp>
    </p:spTree>
    <p:extLst>
      <p:ext uri="{BB962C8B-B14F-4D97-AF65-F5344CB8AC3E}">
        <p14:creationId xmlns:p14="http://schemas.microsoft.com/office/powerpoint/2010/main" val="340233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Automated Driving History</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Automated vehicle (AV) technologies have been developed for several decades and achieved great advancements over the past 10 years given the breakthrough of computing, sensor, and communication technologies. AV is anticipated to tremendously improve traffic safety and mobility, yet it will also significantly impact transport energy demand and emissions.</a:t>
            </a:r>
          </a:p>
          <a:p>
            <a:pPr marL="0" indent="0">
              <a:buNone/>
            </a:pPr>
            <a:r>
              <a:rPr lang="en-US" sz="1400" dirty="0">
                <a:solidFill>
                  <a:schemeClr val="bg1"/>
                </a:solidFill>
              </a:rPr>
              <a:t>This section will give an introduction about the history of automated vehicle covering the following areas:</a:t>
            </a:r>
          </a:p>
          <a:p>
            <a:pPr marL="0" indent="0">
              <a:buNone/>
            </a:pPr>
            <a:endParaRPr lang="en-US" sz="1400" dirty="0">
              <a:solidFill>
                <a:schemeClr val="bg1"/>
              </a:solidFill>
            </a:endParaRPr>
          </a:p>
          <a:p>
            <a:pPr lvl="1"/>
            <a:r>
              <a:rPr lang="en-US" sz="1400" dirty="0">
                <a:solidFill>
                  <a:schemeClr val="bg1"/>
                </a:solidFill>
              </a:rPr>
              <a:t>Definitions and terminologies</a:t>
            </a:r>
          </a:p>
          <a:p>
            <a:pPr lvl="1"/>
            <a:r>
              <a:rPr lang="en-US" sz="1400" dirty="0">
                <a:solidFill>
                  <a:schemeClr val="bg1"/>
                </a:solidFill>
              </a:rPr>
              <a:t>Motivation of automated driving </a:t>
            </a:r>
          </a:p>
          <a:p>
            <a:pPr lvl="1"/>
            <a:r>
              <a:rPr lang="en-US" sz="1400" dirty="0">
                <a:solidFill>
                  <a:schemeClr val="bg1"/>
                </a:solidFill>
              </a:rPr>
              <a:t>Development history</a:t>
            </a:r>
          </a:p>
          <a:p>
            <a:pPr lvl="1"/>
            <a:r>
              <a:rPr lang="en-US" sz="1400" dirty="0">
                <a:solidFill>
                  <a:schemeClr val="bg1"/>
                </a:solidFill>
              </a:rPr>
              <a:t>Publications and patents</a:t>
            </a:r>
          </a:p>
          <a:p>
            <a:pPr marL="0" indent="0">
              <a:buNone/>
            </a:pP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3479679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0CA30D-6B71-4C80-5131-59127A990AB5}"/>
              </a:ext>
            </a:extLst>
          </p:cNvPr>
          <p:cNvSpPr>
            <a:spLocks noGrp="1"/>
          </p:cNvSpPr>
          <p:nvPr>
            <p:ph type="body" sz="quarter" idx="37"/>
          </p:nvPr>
        </p:nvSpPr>
        <p:spPr>
          <a:xfrm>
            <a:off x="154781" y="639474"/>
            <a:ext cx="6366335" cy="390525"/>
          </a:xfrm>
        </p:spPr>
        <p:txBody>
          <a:bodyPr/>
          <a:lstStyle/>
          <a:p>
            <a:r>
              <a:rPr lang="en-US" dirty="0"/>
              <a:t> New Sales of Automated Vehicle</a:t>
            </a:r>
          </a:p>
        </p:txBody>
      </p:sp>
      <p:sp>
        <p:nvSpPr>
          <p:cNvPr id="7" name="Slide Number Placeholder 6">
            <a:extLst>
              <a:ext uri="{FF2B5EF4-FFF2-40B4-BE49-F238E27FC236}">
                <a16:creationId xmlns:a16="http://schemas.microsoft.com/office/drawing/2014/main" id="{3A9EA6F7-51BB-5607-18B2-03DED1E43B01}"/>
              </a:ext>
            </a:extLst>
          </p:cNvPr>
          <p:cNvSpPr>
            <a:spLocks noGrp="1"/>
          </p:cNvSpPr>
          <p:nvPr>
            <p:ph type="sldNum" sz="quarter" idx="4"/>
          </p:nvPr>
        </p:nvSpPr>
        <p:spPr/>
        <p:txBody>
          <a:bodyPr/>
          <a:lstStyle/>
          <a:p>
            <a:pPr>
              <a:defRPr/>
            </a:pPr>
            <a:fld id="{D88407D9-4131-444A-84CE-6553CC3611F5}" type="slidenum">
              <a:rPr lang="en-US" sz="900" smtClean="0"/>
              <a:pPr>
                <a:defRPr/>
              </a:pPr>
              <a:t>40</a:t>
            </a:fld>
            <a:endParaRPr lang="en-US" sz="900"/>
          </a:p>
        </p:txBody>
      </p:sp>
      <p:pic>
        <p:nvPicPr>
          <p:cNvPr id="3" name="Picture 2">
            <a:extLst>
              <a:ext uri="{FF2B5EF4-FFF2-40B4-BE49-F238E27FC236}">
                <a16:creationId xmlns:a16="http://schemas.microsoft.com/office/drawing/2014/main" id="{95676D5B-712F-029B-0B8F-FF48B284BA1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7983" y="4642488"/>
            <a:ext cx="6133852" cy="3465876"/>
          </a:xfrm>
          <a:prstGeom prst="rect">
            <a:avLst/>
          </a:prstGeom>
        </p:spPr>
      </p:pic>
      <p:sp>
        <p:nvSpPr>
          <p:cNvPr id="26" name="Text Placeholder 25">
            <a:extLst>
              <a:ext uri="{FF2B5EF4-FFF2-40B4-BE49-F238E27FC236}">
                <a16:creationId xmlns:a16="http://schemas.microsoft.com/office/drawing/2014/main" id="{355DA82B-93AC-C486-923B-C71FBD484013}"/>
              </a:ext>
            </a:extLst>
          </p:cNvPr>
          <p:cNvSpPr>
            <a:spLocks noGrp="1"/>
          </p:cNvSpPr>
          <p:nvPr>
            <p:ph type="body" sz="quarter" idx="39"/>
          </p:nvPr>
        </p:nvSpPr>
        <p:spPr>
          <a:xfrm>
            <a:off x="309563" y="1622896"/>
            <a:ext cx="6302272" cy="2764620"/>
          </a:xfrm>
        </p:spPr>
        <p:txBody>
          <a:bodyPr/>
          <a:lstStyle/>
          <a:p>
            <a:r>
              <a:rPr lang="en-US" dirty="0"/>
              <a:t>The continuing investment and technologies advancement have enabled the increase of automated vehicle testing and deployment. Accenture reported that, in 2020, 45% of the new sale vehicles were equipped with ADAS features with 30% for Level 1 automation and 15% for Level 2 automation. Only a small percentage (0.2%) of luxury vehicles were at the Level 3. It is predicted that, in 2025, the share of Levels 1 and 2 vehicles will hit to 39% for Level 1 and 22% for Level 2 respectively, with 1.3% for Level 3 and only 0.6% for Level 4. By 2030, the vehicles with low level of automation (Level 1 and Level 2) will dominate the market with a total market share of 80%, yet Level 3+ still accounts for a small market size with 2.8% for Level 3 and 1.8% for Level 4. The low sales for Level 3+ is because high automation functionalities will be largely restricted to the highest premium vehicles which have a very small market share. Also, Level 3 or 4 is hard to be achieved in high degrees of complexity such as high speed. Technology advancement requires a big step forward to enable wide deployment of partial and high automation. According to Accenture, beyond 2030, advanced technologies will spread into lower market segments, helping commoditize the respective hardware and software technologies. Full automation (Level 5), however, is not anticipated to hit the market within the next ten years given its extremely high requirements in security and reliability of technologies and algorithms along with readiness of regulations and infrastructure. AI hurdles are much higher than experts initially assumed, and AI alone cannot make full automation come true.</a:t>
            </a:r>
          </a:p>
        </p:txBody>
      </p:sp>
      <p:sp>
        <p:nvSpPr>
          <p:cNvPr id="2" name="TextBox 1">
            <a:extLst>
              <a:ext uri="{FF2B5EF4-FFF2-40B4-BE49-F238E27FC236}">
                <a16:creationId xmlns:a16="http://schemas.microsoft.com/office/drawing/2014/main" id="{37E6327A-83C2-E8D1-19E3-03EA824840E2}"/>
              </a:ext>
            </a:extLst>
          </p:cNvPr>
          <p:cNvSpPr txBox="1"/>
          <p:nvPr/>
        </p:nvSpPr>
        <p:spPr>
          <a:xfrm>
            <a:off x="401783" y="8117115"/>
            <a:ext cx="4297680" cy="246221"/>
          </a:xfrm>
          <a:prstGeom prst="rect">
            <a:avLst/>
          </a:prstGeom>
          <a:noFill/>
        </p:spPr>
        <p:txBody>
          <a:bodyPr wrap="square" rtlCol="0">
            <a:spAutoFit/>
          </a:bodyPr>
          <a:lstStyle/>
          <a:p>
            <a:r>
              <a:rPr lang="en-US" sz="1000" i="1" dirty="0"/>
              <a:t>Source: Accenture report—Rebooting Autonomous Driving</a:t>
            </a:r>
          </a:p>
        </p:txBody>
      </p:sp>
    </p:spTree>
    <p:extLst>
      <p:ext uri="{BB962C8B-B14F-4D97-AF65-F5344CB8AC3E}">
        <p14:creationId xmlns:p14="http://schemas.microsoft.com/office/powerpoint/2010/main" val="1772014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5409B6-2181-BB22-2E7F-2E652C8E41F5}"/>
              </a:ext>
            </a:extLst>
          </p:cNvPr>
          <p:cNvSpPr>
            <a:spLocks noGrp="1"/>
          </p:cNvSpPr>
          <p:nvPr>
            <p:ph type="body" sz="quarter" idx="19"/>
          </p:nvPr>
        </p:nvSpPr>
        <p:spPr>
          <a:xfrm>
            <a:off x="365777" y="3920285"/>
            <a:ext cx="3725466" cy="457629"/>
          </a:xfrm>
        </p:spPr>
        <p:txBody>
          <a:bodyPr/>
          <a:lstStyle/>
          <a:p>
            <a:r>
              <a:rPr lang="en-US" sz="1000" i="1" dirty="0">
                <a:solidFill>
                  <a:schemeClr val="tx1"/>
                </a:solidFill>
              </a:rPr>
              <a:t>Data Source</a:t>
            </a:r>
            <a:r>
              <a:rPr lang="en-US" sz="1000" i="1" dirty="0">
                <a:solidFill>
                  <a:schemeClr val="accent5"/>
                </a:solidFill>
              </a:rPr>
              <a:t>: </a:t>
            </a:r>
            <a:r>
              <a:rPr lang="en-US" sz="1000" i="1" u="sng" dirty="0">
                <a:solidFill>
                  <a:schemeClr val="accent5"/>
                </a:solidFill>
              </a:rPr>
              <a:t>The End of Traffic and the Future of Access: A Roadmap to the New Transport Landscape. Levison, David.</a:t>
            </a:r>
          </a:p>
        </p:txBody>
      </p:sp>
      <p:sp>
        <p:nvSpPr>
          <p:cNvPr id="4" name="Text Placeholder 3">
            <a:extLst>
              <a:ext uri="{FF2B5EF4-FFF2-40B4-BE49-F238E27FC236}">
                <a16:creationId xmlns:a16="http://schemas.microsoft.com/office/drawing/2014/main" id="{500CA30D-6B71-4C80-5131-59127A990AB5}"/>
              </a:ext>
            </a:extLst>
          </p:cNvPr>
          <p:cNvSpPr>
            <a:spLocks noGrp="1"/>
          </p:cNvSpPr>
          <p:nvPr>
            <p:ph type="body" sz="quarter" idx="37"/>
          </p:nvPr>
        </p:nvSpPr>
        <p:spPr>
          <a:xfrm>
            <a:off x="31699" y="565380"/>
            <a:ext cx="6858000" cy="390525"/>
          </a:xfrm>
        </p:spPr>
        <p:txBody>
          <a:bodyPr/>
          <a:lstStyle/>
          <a:p>
            <a:r>
              <a:rPr lang="en-US" dirty="0"/>
              <a:t> Market Penetration of Different Levels of Automation</a:t>
            </a:r>
          </a:p>
        </p:txBody>
      </p:sp>
      <p:sp>
        <p:nvSpPr>
          <p:cNvPr id="6" name="Text Placeholder 5">
            <a:extLst>
              <a:ext uri="{FF2B5EF4-FFF2-40B4-BE49-F238E27FC236}">
                <a16:creationId xmlns:a16="http://schemas.microsoft.com/office/drawing/2014/main" id="{2058B0B2-BDFF-C369-6604-789DB5065144}"/>
              </a:ext>
            </a:extLst>
          </p:cNvPr>
          <p:cNvSpPr>
            <a:spLocks noGrp="1"/>
          </p:cNvSpPr>
          <p:nvPr>
            <p:ph type="body" sz="quarter" idx="39"/>
          </p:nvPr>
        </p:nvSpPr>
        <p:spPr>
          <a:xfrm>
            <a:off x="4251807" y="1611131"/>
            <a:ext cx="2400980" cy="6507700"/>
          </a:xfrm>
        </p:spPr>
        <p:txBody>
          <a:bodyPr/>
          <a:lstStyle/>
          <a:p>
            <a:pPr algn="dist"/>
            <a:r>
              <a:rPr lang="en-US"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projection of the market of automated driving diversifies significantly resulted from differences in data sources, modeling approaches, and the factors considered.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There are two types of prediction results: optimistic and pessimistic. The optimists (see Levison David’s book (2017)) believe that automated driving (Levels 1-4) would account for almost 80% of total vehicle fleet of which 20% would be Level 4+ in 2025, and by 2040, most of the vehicles on the market are anticipated highly autonomous. Alternatively, the pessimists (see L.E.K Consulting Company’s report, 2022) argue that, by 2025, Levels 1 and 2 would be the majority of vehicle automation yet higher automation will not be commercially available before 2030. Even though Levels 3 and 4 start to be commercialized beyond 2030, they will only be applied to premium luxury vehicles at the beginning. They also hold the point that Levels 3 and 4 would not hit 20% of the market until 2040 and 50% by 2050. In industry, there is a consistency that full automation (Level 5) cannot be realized until 2040, because of the unpreparedness of regulations, infrastructure, and AI technologies advancement. Considering the real progress of automated driving over the past 7 years, the pessimists’ projections are more reasonable and close to the reality. Also, the prediction from L.E.K. presents consistency with that from Iowa DOT who provided both optimistic and pessimistic AV adoption rate estimates based on different scenarios. </a:t>
            </a:r>
            <a:endParaRPr lang="en-US"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3A9EA6F7-51BB-5607-18B2-03DED1E43B01}"/>
              </a:ext>
            </a:extLst>
          </p:cNvPr>
          <p:cNvSpPr>
            <a:spLocks noGrp="1"/>
          </p:cNvSpPr>
          <p:nvPr>
            <p:ph type="sldNum" sz="quarter" idx="4"/>
          </p:nvPr>
        </p:nvSpPr>
        <p:spPr/>
        <p:txBody>
          <a:bodyPr/>
          <a:lstStyle/>
          <a:p>
            <a:pPr>
              <a:defRPr/>
            </a:pPr>
            <a:fld id="{D88407D9-4131-444A-84CE-6553CC3611F5}" type="slidenum">
              <a:rPr lang="en-US" sz="900" smtClean="0"/>
              <a:pPr>
                <a:defRPr/>
              </a:pPr>
              <a:t>41</a:t>
            </a:fld>
            <a:endParaRPr lang="en-US" sz="900"/>
          </a:p>
        </p:txBody>
      </p:sp>
      <p:pic>
        <p:nvPicPr>
          <p:cNvPr id="9" name="Picture 8">
            <a:extLst>
              <a:ext uri="{FF2B5EF4-FFF2-40B4-BE49-F238E27FC236}">
                <a16:creationId xmlns:a16="http://schemas.microsoft.com/office/drawing/2014/main" id="{97A8B915-6B8B-FBCC-7B37-7B00F182BA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3763" y="4480678"/>
            <a:ext cx="3569495" cy="2357031"/>
          </a:xfrm>
          <a:prstGeom prst="rect">
            <a:avLst/>
          </a:prstGeom>
        </p:spPr>
      </p:pic>
      <p:pic>
        <p:nvPicPr>
          <p:cNvPr id="10" name="Picture 9">
            <a:extLst>
              <a:ext uri="{FF2B5EF4-FFF2-40B4-BE49-F238E27FC236}">
                <a16:creationId xmlns:a16="http://schemas.microsoft.com/office/drawing/2014/main" id="{9D5A2EF5-9E62-4C1D-3C9D-68C632E92C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3763" y="1588488"/>
            <a:ext cx="3569495" cy="2357031"/>
          </a:xfrm>
          <a:prstGeom prst="rect">
            <a:avLst/>
          </a:prstGeom>
        </p:spPr>
      </p:pic>
      <p:sp>
        <p:nvSpPr>
          <p:cNvPr id="3" name="Text Placeholder 1">
            <a:extLst>
              <a:ext uri="{FF2B5EF4-FFF2-40B4-BE49-F238E27FC236}">
                <a16:creationId xmlns:a16="http://schemas.microsoft.com/office/drawing/2014/main" id="{7B390224-6591-3DAA-098F-2886F975C891}"/>
              </a:ext>
            </a:extLst>
          </p:cNvPr>
          <p:cNvSpPr txBox="1">
            <a:spLocks/>
          </p:cNvSpPr>
          <p:nvPr/>
        </p:nvSpPr>
        <p:spPr>
          <a:xfrm>
            <a:off x="-6124" y="6711914"/>
            <a:ext cx="4179945" cy="458432"/>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i="1" dirty="0"/>
              <a:t>Data Source: </a:t>
            </a:r>
            <a:r>
              <a:rPr lang="en-US" sz="1000" i="1" dirty="0">
                <a:hlinkClick r:id="rId4"/>
              </a:rPr>
              <a:t>https://www.lek.com/insights/ei/framing-investment-opportunities-along-long-road-fully-autonomous-vehicles</a:t>
            </a:r>
            <a:r>
              <a:rPr lang="en-US" sz="1000" i="1" dirty="0"/>
              <a:t> </a:t>
            </a:r>
          </a:p>
        </p:txBody>
      </p:sp>
      <p:pic>
        <p:nvPicPr>
          <p:cNvPr id="8" name="Picture 7">
            <a:extLst>
              <a:ext uri="{FF2B5EF4-FFF2-40B4-BE49-F238E27FC236}">
                <a16:creationId xmlns:a16="http://schemas.microsoft.com/office/drawing/2014/main" id="{4E2C4E9E-8B8E-AD44-14F9-F6C1E4168D2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6827" y="7253309"/>
            <a:ext cx="3418201" cy="1731044"/>
          </a:xfrm>
          <a:prstGeom prst="rect">
            <a:avLst/>
          </a:prstGeom>
        </p:spPr>
      </p:pic>
      <p:sp>
        <p:nvSpPr>
          <p:cNvPr id="11" name="Text Placeholder 1">
            <a:extLst>
              <a:ext uri="{FF2B5EF4-FFF2-40B4-BE49-F238E27FC236}">
                <a16:creationId xmlns:a16="http://schemas.microsoft.com/office/drawing/2014/main" id="{26DBC0A6-C61B-C2B0-6EC2-C987DC904677}"/>
              </a:ext>
            </a:extLst>
          </p:cNvPr>
          <p:cNvSpPr txBox="1">
            <a:spLocks/>
          </p:cNvSpPr>
          <p:nvPr/>
        </p:nvSpPr>
        <p:spPr>
          <a:xfrm>
            <a:off x="2550956" y="8313901"/>
            <a:ext cx="1462302" cy="264719"/>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i="1" dirty="0">
                <a:solidFill>
                  <a:schemeClr val="tx1"/>
                </a:solidFill>
              </a:rPr>
              <a:t>Source</a:t>
            </a:r>
            <a:r>
              <a:rPr lang="en-US" sz="1000" i="1" dirty="0">
                <a:solidFill>
                  <a:schemeClr val="accent5"/>
                </a:solidFill>
              </a:rPr>
              <a:t>: Iowa DOT I-80 Planning Study Report</a:t>
            </a:r>
          </a:p>
        </p:txBody>
      </p:sp>
      <p:sp>
        <p:nvSpPr>
          <p:cNvPr id="5" name="TextBox 4">
            <a:extLst>
              <a:ext uri="{FF2B5EF4-FFF2-40B4-BE49-F238E27FC236}">
                <a16:creationId xmlns:a16="http://schemas.microsoft.com/office/drawing/2014/main" id="{86DD2F53-B196-8FC6-7A13-7927CF1C7066}"/>
              </a:ext>
            </a:extLst>
          </p:cNvPr>
          <p:cNvSpPr txBox="1"/>
          <p:nvPr/>
        </p:nvSpPr>
        <p:spPr>
          <a:xfrm>
            <a:off x="2732314" y="1907129"/>
            <a:ext cx="696686" cy="369332"/>
          </a:xfrm>
          <a:prstGeom prst="rect">
            <a:avLst/>
          </a:prstGeom>
          <a:noFill/>
        </p:spPr>
        <p:txBody>
          <a:bodyPr wrap="square" rtlCol="0">
            <a:spAutoFit/>
          </a:bodyPr>
          <a:lstStyle/>
          <a:p>
            <a:r>
              <a:rPr lang="en-US" dirty="0">
                <a:solidFill>
                  <a:schemeClr val="bg1"/>
                </a:solidFill>
              </a:rPr>
              <a:t>2016</a:t>
            </a:r>
          </a:p>
        </p:txBody>
      </p:sp>
      <p:sp>
        <p:nvSpPr>
          <p:cNvPr id="12" name="TextBox 11">
            <a:extLst>
              <a:ext uri="{FF2B5EF4-FFF2-40B4-BE49-F238E27FC236}">
                <a16:creationId xmlns:a16="http://schemas.microsoft.com/office/drawing/2014/main" id="{D22141FB-BB35-9F51-72AF-D4F983AD94ED}"/>
              </a:ext>
            </a:extLst>
          </p:cNvPr>
          <p:cNvSpPr txBox="1"/>
          <p:nvPr/>
        </p:nvSpPr>
        <p:spPr>
          <a:xfrm>
            <a:off x="1194706" y="5992089"/>
            <a:ext cx="696686" cy="369332"/>
          </a:xfrm>
          <a:prstGeom prst="rect">
            <a:avLst/>
          </a:prstGeom>
          <a:noFill/>
        </p:spPr>
        <p:txBody>
          <a:bodyPr wrap="square" rtlCol="0">
            <a:spAutoFit/>
          </a:bodyPr>
          <a:lstStyle/>
          <a:p>
            <a:r>
              <a:rPr lang="en-US" dirty="0">
                <a:solidFill>
                  <a:schemeClr val="bg1"/>
                </a:solidFill>
              </a:rPr>
              <a:t>2022</a:t>
            </a:r>
          </a:p>
        </p:txBody>
      </p:sp>
    </p:spTree>
    <p:extLst>
      <p:ext uri="{BB962C8B-B14F-4D97-AF65-F5344CB8AC3E}">
        <p14:creationId xmlns:p14="http://schemas.microsoft.com/office/powerpoint/2010/main" val="102892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0CA30D-6B71-4C80-5131-59127A990AB5}"/>
              </a:ext>
            </a:extLst>
          </p:cNvPr>
          <p:cNvSpPr>
            <a:spLocks noGrp="1"/>
          </p:cNvSpPr>
          <p:nvPr>
            <p:ph type="body" sz="quarter" idx="37"/>
          </p:nvPr>
        </p:nvSpPr>
        <p:spPr>
          <a:xfrm>
            <a:off x="31699" y="565380"/>
            <a:ext cx="6858000" cy="390525"/>
          </a:xfrm>
        </p:spPr>
        <p:txBody>
          <a:bodyPr/>
          <a:lstStyle/>
          <a:p>
            <a:r>
              <a:rPr lang="en-US" dirty="0"/>
              <a:t> Market Penetration of Different Levels of Automation</a:t>
            </a:r>
          </a:p>
        </p:txBody>
      </p:sp>
      <p:sp>
        <p:nvSpPr>
          <p:cNvPr id="6" name="Text Placeholder 5">
            <a:extLst>
              <a:ext uri="{FF2B5EF4-FFF2-40B4-BE49-F238E27FC236}">
                <a16:creationId xmlns:a16="http://schemas.microsoft.com/office/drawing/2014/main" id="{2058B0B2-BDFF-C369-6604-789DB5065144}"/>
              </a:ext>
            </a:extLst>
          </p:cNvPr>
          <p:cNvSpPr>
            <a:spLocks noGrp="1"/>
          </p:cNvSpPr>
          <p:nvPr>
            <p:ph type="body" sz="quarter" idx="39"/>
          </p:nvPr>
        </p:nvSpPr>
        <p:spPr>
          <a:xfrm>
            <a:off x="309563" y="1622897"/>
            <a:ext cx="6302272" cy="998405"/>
          </a:xfrm>
        </p:spPr>
        <p:txBody>
          <a:bodyPr/>
          <a:lstStyle/>
          <a:p>
            <a:r>
              <a:rPr lang="en-US" dirty="0"/>
              <a:t>Automated driving will go through four waves of development from 2015 to 2050+ until widespread of full automation is achieved. Three important factors, namely technology, regulations and policy, and infrastructure, will be continually advanced.  	</a:t>
            </a:r>
          </a:p>
        </p:txBody>
      </p:sp>
      <p:sp>
        <p:nvSpPr>
          <p:cNvPr id="7" name="Slide Number Placeholder 6">
            <a:extLst>
              <a:ext uri="{FF2B5EF4-FFF2-40B4-BE49-F238E27FC236}">
                <a16:creationId xmlns:a16="http://schemas.microsoft.com/office/drawing/2014/main" id="{3A9EA6F7-51BB-5607-18B2-03DED1E43B01}"/>
              </a:ext>
            </a:extLst>
          </p:cNvPr>
          <p:cNvSpPr>
            <a:spLocks noGrp="1"/>
          </p:cNvSpPr>
          <p:nvPr>
            <p:ph type="sldNum" sz="quarter" idx="4"/>
          </p:nvPr>
        </p:nvSpPr>
        <p:spPr>
          <a:xfrm>
            <a:off x="370755" y="8758382"/>
            <a:ext cx="1233487" cy="318052"/>
          </a:xfrm>
        </p:spPr>
        <p:txBody>
          <a:bodyPr/>
          <a:lstStyle/>
          <a:p>
            <a:pPr>
              <a:defRPr/>
            </a:pPr>
            <a:fld id="{D88407D9-4131-444A-84CE-6553CC3611F5}" type="slidenum">
              <a:rPr lang="en-US" sz="900" smtClean="0"/>
              <a:pPr>
                <a:defRPr/>
              </a:pPr>
              <a:t>42</a:t>
            </a:fld>
            <a:endParaRPr lang="en-US" sz="900" dirty="0"/>
          </a:p>
        </p:txBody>
      </p:sp>
      <p:graphicFrame>
        <p:nvGraphicFramePr>
          <p:cNvPr id="2" name="Diagram 1">
            <a:extLst>
              <a:ext uri="{FF2B5EF4-FFF2-40B4-BE49-F238E27FC236}">
                <a16:creationId xmlns:a16="http://schemas.microsoft.com/office/drawing/2014/main" id="{223C25BC-17C8-EF42-514D-667D90D0A770}"/>
              </a:ext>
            </a:extLst>
          </p:cNvPr>
          <p:cNvGraphicFramePr/>
          <p:nvPr>
            <p:extLst>
              <p:ext uri="{D42A27DB-BD31-4B8C-83A1-F6EECF244321}">
                <p14:modId xmlns:p14="http://schemas.microsoft.com/office/powerpoint/2010/main" val="495643126"/>
              </p:ext>
            </p:extLst>
          </p:nvPr>
        </p:nvGraphicFramePr>
        <p:xfrm>
          <a:off x="1276254" y="1246149"/>
          <a:ext cx="5437136" cy="3603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7">
            <a:extLst>
              <a:ext uri="{FF2B5EF4-FFF2-40B4-BE49-F238E27FC236}">
                <a16:creationId xmlns:a16="http://schemas.microsoft.com/office/drawing/2014/main" id="{5D2109D6-C16E-7CE2-194F-1B07DA5582D1}"/>
              </a:ext>
            </a:extLst>
          </p:cNvPr>
          <p:cNvGraphicFramePr>
            <a:graphicFrameLocks noGrp="1"/>
          </p:cNvGraphicFramePr>
          <p:nvPr>
            <p:extLst>
              <p:ext uri="{D42A27DB-BD31-4B8C-83A1-F6EECF244321}">
                <p14:modId xmlns:p14="http://schemas.microsoft.com/office/powerpoint/2010/main" val="847631051"/>
              </p:ext>
            </p:extLst>
          </p:nvPr>
        </p:nvGraphicFramePr>
        <p:xfrm>
          <a:off x="1276254" y="3506167"/>
          <a:ext cx="5437136" cy="3029616"/>
        </p:xfrm>
        <a:graphic>
          <a:graphicData uri="http://schemas.openxmlformats.org/drawingml/2006/table">
            <a:tbl>
              <a:tblPr firstRow="1" bandRow="1">
                <a:tableStyleId>{16D9F66E-5EB9-4882-86FB-DCBF35E3C3E4}</a:tableStyleId>
              </a:tblPr>
              <a:tblGrid>
                <a:gridCol w="1359284">
                  <a:extLst>
                    <a:ext uri="{9D8B030D-6E8A-4147-A177-3AD203B41FA5}">
                      <a16:colId xmlns:a16="http://schemas.microsoft.com/office/drawing/2014/main" val="1999338838"/>
                    </a:ext>
                  </a:extLst>
                </a:gridCol>
                <a:gridCol w="1359284">
                  <a:extLst>
                    <a:ext uri="{9D8B030D-6E8A-4147-A177-3AD203B41FA5}">
                      <a16:colId xmlns:a16="http://schemas.microsoft.com/office/drawing/2014/main" val="2121192396"/>
                    </a:ext>
                  </a:extLst>
                </a:gridCol>
                <a:gridCol w="1359284">
                  <a:extLst>
                    <a:ext uri="{9D8B030D-6E8A-4147-A177-3AD203B41FA5}">
                      <a16:colId xmlns:a16="http://schemas.microsoft.com/office/drawing/2014/main" val="1040758090"/>
                    </a:ext>
                  </a:extLst>
                </a:gridCol>
                <a:gridCol w="1359284">
                  <a:extLst>
                    <a:ext uri="{9D8B030D-6E8A-4147-A177-3AD203B41FA5}">
                      <a16:colId xmlns:a16="http://schemas.microsoft.com/office/drawing/2014/main" val="187395098"/>
                    </a:ext>
                  </a:extLst>
                </a:gridCol>
              </a:tblGrid>
              <a:tr h="1042187">
                <a:tc>
                  <a:txBody>
                    <a:bodyPr/>
                    <a:lstStyle/>
                    <a:p>
                      <a:r>
                        <a:rPr lang="en-US" sz="1000" b="0" dirty="0"/>
                        <a:t>Limited system-wide requirements; tech costs reduce with wider adoption</a:t>
                      </a:r>
                    </a:p>
                  </a:txBody>
                  <a:tcPr/>
                </a:tc>
                <a:tc>
                  <a:txBody>
                    <a:bodyPr/>
                    <a:lstStyle/>
                    <a:p>
                      <a:r>
                        <a:rPr lang="en-US" sz="1000" b="0" dirty="0"/>
                        <a:t>Individual component capability exists; cost and system-wide efficacy will need to be addressed</a:t>
                      </a:r>
                    </a:p>
                  </a:txBody>
                  <a:tcPr/>
                </a:tc>
                <a:tc>
                  <a:txBody>
                    <a:bodyPr/>
                    <a:lstStyle/>
                    <a:p>
                      <a:r>
                        <a:rPr lang="en-US" sz="1000" b="0" dirty="0"/>
                        <a:t>System-wide efficacy increases, and costs are reduced</a:t>
                      </a:r>
                    </a:p>
                  </a:txBody>
                  <a:tcPr/>
                </a:tc>
                <a:tc>
                  <a:txBody>
                    <a:bodyPr/>
                    <a:lstStyle/>
                    <a:p>
                      <a:r>
                        <a:rPr lang="en-US" sz="1000" b="0" dirty="0"/>
                        <a:t>Technological capabilities and costs appropriate; focus is on refinements vs. new wholesale developments</a:t>
                      </a:r>
                    </a:p>
                  </a:txBody>
                  <a:tcPr/>
                </a:tc>
                <a:extLst>
                  <a:ext uri="{0D108BD9-81ED-4DB2-BD59-A6C34878D82A}">
                    <a16:rowId xmlns:a16="http://schemas.microsoft.com/office/drawing/2014/main" val="3896569935"/>
                  </a:ext>
                </a:extLst>
              </a:tr>
              <a:tr h="1133989">
                <a:tc>
                  <a:txBody>
                    <a:bodyPr/>
                    <a:lstStyle/>
                    <a:p>
                      <a:r>
                        <a:rPr lang="en-US" sz="1000" dirty="0"/>
                        <a:t>Limited regulatory requirements</a:t>
                      </a:r>
                    </a:p>
                  </a:txBody>
                  <a:tcPr/>
                </a:tc>
                <a:tc>
                  <a:txBody>
                    <a:bodyPr/>
                    <a:lstStyle/>
                    <a:p>
                      <a:r>
                        <a:rPr lang="en-US" sz="1000" dirty="0"/>
                        <a:t>Increasing regulations required as more autonomous features introduced</a:t>
                      </a:r>
                    </a:p>
                  </a:txBody>
                  <a:tcPr/>
                </a:tc>
                <a:tc>
                  <a:txBody>
                    <a:bodyPr/>
                    <a:lstStyle/>
                    <a:p>
                      <a:r>
                        <a:rPr lang="en-US" sz="1000" dirty="0"/>
                        <a:t>Federal and statewide regulations begin to be implemented</a:t>
                      </a:r>
                    </a:p>
                  </a:txBody>
                  <a:tcPr/>
                </a:tc>
                <a:tc>
                  <a:txBody>
                    <a:bodyPr/>
                    <a:lstStyle/>
                    <a:p>
                      <a:r>
                        <a:rPr lang="en-US" sz="1000" dirty="0"/>
                        <a:t>Federal and statewide regulations widespread</a:t>
                      </a:r>
                    </a:p>
                  </a:txBody>
                  <a:tcPr/>
                </a:tc>
                <a:extLst>
                  <a:ext uri="{0D108BD9-81ED-4DB2-BD59-A6C34878D82A}">
                    <a16:rowId xmlns:a16="http://schemas.microsoft.com/office/drawing/2014/main" val="1439887548"/>
                  </a:ext>
                </a:extLst>
              </a:tr>
              <a:tr h="829794">
                <a:tc>
                  <a:txBody>
                    <a:bodyPr/>
                    <a:lstStyle/>
                    <a:p>
                      <a:r>
                        <a:rPr lang="en-US" sz="1000" dirty="0"/>
                        <a:t>Limited infrastructure investment required</a:t>
                      </a:r>
                    </a:p>
                  </a:txBody>
                  <a:tcPr/>
                </a:tc>
                <a:tc>
                  <a:txBody>
                    <a:bodyPr/>
                    <a:lstStyle/>
                    <a:p>
                      <a:r>
                        <a:rPr lang="en-US" sz="1000" dirty="0"/>
                        <a:t>Limited infrastructure investment required</a:t>
                      </a:r>
                    </a:p>
                  </a:txBody>
                  <a:tcPr/>
                </a:tc>
                <a:tc>
                  <a:txBody>
                    <a:bodyPr/>
                    <a:lstStyle/>
                    <a:p>
                      <a:r>
                        <a:rPr lang="en-US" sz="1000" dirty="0"/>
                        <a:t>Increasing Infrastructure investment will help improve autonomous system performance</a:t>
                      </a:r>
                    </a:p>
                  </a:txBody>
                  <a:tcPr/>
                </a:tc>
                <a:tc>
                  <a:txBody>
                    <a:bodyPr/>
                    <a:lstStyle/>
                    <a:p>
                      <a:r>
                        <a:rPr lang="en-US" sz="1000" dirty="0"/>
                        <a:t>Infrastructure can improve performance and safety of higher autonomy levels; may be mandated</a:t>
                      </a:r>
                    </a:p>
                  </a:txBody>
                  <a:tcPr/>
                </a:tc>
                <a:extLst>
                  <a:ext uri="{0D108BD9-81ED-4DB2-BD59-A6C34878D82A}">
                    <a16:rowId xmlns:a16="http://schemas.microsoft.com/office/drawing/2014/main" val="1011188699"/>
                  </a:ext>
                </a:extLst>
              </a:tr>
            </a:tbl>
          </a:graphicData>
        </a:graphic>
      </p:graphicFrame>
      <p:sp>
        <p:nvSpPr>
          <p:cNvPr id="8" name="TextBox 7">
            <a:extLst>
              <a:ext uri="{FF2B5EF4-FFF2-40B4-BE49-F238E27FC236}">
                <a16:creationId xmlns:a16="http://schemas.microsoft.com/office/drawing/2014/main" id="{6690CF34-0420-7DB6-2921-8F1B7599D36A}"/>
              </a:ext>
            </a:extLst>
          </p:cNvPr>
          <p:cNvSpPr txBox="1"/>
          <p:nvPr/>
        </p:nvSpPr>
        <p:spPr>
          <a:xfrm>
            <a:off x="1268707" y="6617589"/>
            <a:ext cx="1350787"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Level 0 sales wane as Levels 1 and 2 gain share</a:t>
            </a:r>
          </a:p>
        </p:txBody>
      </p:sp>
      <p:sp>
        <p:nvSpPr>
          <p:cNvPr id="9" name="TextBox 8">
            <a:extLst>
              <a:ext uri="{FF2B5EF4-FFF2-40B4-BE49-F238E27FC236}">
                <a16:creationId xmlns:a16="http://schemas.microsoft.com/office/drawing/2014/main" id="{DF17A796-77F2-E688-D3F8-C9725F108C8A}"/>
              </a:ext>
            </a:extLst>
          </p:cNvPr>
          <p:cNvSpPr txBox="1"/>
          <p:nvPr/>
        </p:nvSpPr>
        <p:spPr>
          <a:xfrm>
            <a:off x="2610436" y="6609270"/>
            <a:ext cx="1350787"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t>Level 0 sales continue decline as  ADAS Level 1 and especially Level 2 gain share</a:t>
            </a:r>
          </a:p>
          <a:p>
            <a:pPr marL="171450" indent="-171450">
              <a:buFont typeface="Arial" panose="020B0604020202020204" pitchFamily="34" charset="0"/>
              <a:buChar char="•"/>
            </a:pPr>
            <a:r>
              <a:rPr lang="en-US" sz="1000" dirty="0"/>
              <a:t>Level 3 begins to gain traction, reaching 5%-10% of sales by end of 2030</a:t>
            </a:r>
          </a:p>
        </p:txBody>
      </p:sp>
      <p:sp>
        <p:nvSpPr>
          <p:cNvPr id="11" name="TextBox 10">
            <a:extLst>
              <a:ext uri="{FF2B5EF4-FFF2-40B4-BE49-F238E27FC236}">
                <a16:creationId xmlns:a16="http://schemas.microsoft.com/office/drawing/2014/main" id="{FA2A63D8-A54B-A827-63DE-104A78795304}"/>
              </a:ext>
            </a:extLst>
          </p:cNvPr>
          <p:cNvSpPr txBox="1"/>
          <p:nvPr/>
        </p:nvSpPr>
        <p:spPr>
          <a:xfrm>
            <a:off x="3952165" y="6598384"/>
            <a:ext cx="1350787" cy="2092881"/>
          </a:xfrm>
          <a:prstGeom prst="rect">
            <a:avLst/>
          </a:prstGeom>
          <a:noFill/>
        </p:spPr>
        <p:txBody>
          <a:bodyPr wrap="square" rtlCol="0">
            <a:spAutoFit/>
          </a:bodyPr>
          <a:lstStyle/>
          <a:p>
            <a:pPr marL="171450" indent="-171450">
              <a:buFont typeface="Arial" panose="020B0604020202020204" pitchFamily="34" charset="0"/>
              <a:buChar char="•"/>
            </a:pPr>
            <a:r>
              <a:rPr lang="en-US" sz="1000" dirty="0"/>
              <a:t>Level 3 gains share of expense of Levels 1 and 2, representing over one-third of all vehicles sold</a:t>
            </a:r>
          </a:p>
          <a:p>
            <a:pPr marL="171450" indent="-171450">
              <a:buFont typeface="Arial" panose="020B0604020202020204" pitchFamily="34" charset="0"/>
              <a:buChar char="•"/>
            </a:pPr>
            <a:r>
              <a:rPr lang="en-US" sz="1000" dirty="0"/>
              <a:t>Level 4 technology and cost improve and reach 20%-25% of sales</a:t>
            </a:r>
          </a:p>
          <a:p>
            <a:pPr marL="171450" indent="-171450">
              <a:buFont typeface="Arial" panose="020B0604020202020204" pitchFamily="34" charset="0"/>
              <a:buChar char="•"/>
            </a:pPr>
            <a:r>
              <a:rPr lang="en-US" sz="1000" dirty="0"/>
              <a:t>Level 5 begins to make small on roads</a:t>
            </a:r>
          </a:p>
        </p:txBody>
      </p:sp>
      <p:sp>
        <p:nvSpPr>
          <p:cNvPr id="13" name="TextBox 12">
            <a:extLst>
              <a:ext uri="{FF2B5EF4-FFF2-40B4-BE49-F238E27FC236}">
                <a16:creationId xmlns:a16="http://schemas.microsoft.com/office/drawing/2014/main" id="{EE45456C-1F56-AE22-449F-2C2DA235FDDB}"/>
              </a:ext>
            </a:extLst>
          </p:cNvPr>
          <p:cNvSpPr txBox="1"/>
          <p:nvPr/>
        </p:nvSpPr>
        <p:spPr>
          <a:xfrm>
            <a:off x="5302952" y="6625066"/>
            <a:ext cx="1350787"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a:t>Levels 4 and 5 sales accelerate, accounting for over 70% of new sales by the end of period</a:t>
            </a:r>
          </a:p>
          <a:p>
            <a:pPr marL="171450" indent="-171450">
              <a:buFont typeface="Arial" panose="020B0604020202020204" pitchFamily="34" charset="0"/>
              <a:buChar char="•"/>
            </a:pPr>
            <a:r>
              <a:rPr lang="en-US" sz="1000" dirty="0"/>
              <a:t>Levels 0-3 sales wane</a:t>
            </a:r>
          </a:p>
        </p:txBody>
      </p:sp>
      <p:pic>
        <p:nvPicPr>
          <p:cNvPr id="14" name="Picture 13">
            <a:extLst>
              <a:ext uri="{FF2B5EF4-FFF2-40B4-BE49-F238E27FC236}">
                <a16:creationId xmlns:a16="http://schemas.microsoft.com/office/drawing/2014/main" id="{71F7409D-7231-E023-66F8-7E0D4E8BF5F7}"/>
              </a:ext>
            </a:extLst>
          </p:cNvPr>
          <p:cNvPicPr>
            <a:picLocks noChangeAspect="1"/>
          </p:cNvPicPr>
          <p:nvPr/>
        </p:nvPicPr>
        <p:blipFill>
          <a:blip r:embed="rId7"/>
          <a:stretch>
            <a:fillRect/>
          </a:stretch>
        </p:blipFill>
        <p:spPr>
          <a:xfrm>
            <a:off x="376481" y="3506167"/>
            <a:ext cx="798057" cy="531625"/>
          </a:xfrm>
          <a:prstGeom prst="rect">
            <a:avLst/>
          </a:prstGeom>
        </p:spPr>
      </p:pic>
      <p:sp>
        <p:nvSpPr>
          <p:cNvPr id="15" name="TextBox 14">
            <a:extLst>
              <a:ext uri="{FF2B5EF4-FFF2-40B4-BE49-F238E27FC236}">
                <a16:creationId xmlns:a16="http://schemas.microsoft.com/office/drawing/2014/main" id="{8281B6E0-07BA-BABA-CAA5-99BCD07F4A78}"/>
              </a:ext>
            </a:extLst>
          </p:cNvPr>
          <p:cNvSpPr txBox="1"/>
          <p:nvPr/>
        </p:nvSpPr>
        <p:spPr>
          <a:xfrm>
            <a:off x="309563" y="3069956"/>
            <a:ext cx="959144" cy="369332"/>
          </a:xfrm>
          <a:prstGeom prst="rect">
            <a:avLst/>
          </a:prstGeom>
          <a:noFill/>
        </p:spPr>
        <p:txBody>
          <a:bodyPr wrap="square" rtlCol="0">
            <a:spAutoFit/>
          </a:bodyPr>
          <a:lstStyle/>
          <a:p>
            <a:r>
              <a:rPr lang="en-US" dirty="0"/>
              <a:t>Factors</a:t>
            </a:r>
          </a:p>
        </p:txBody>
      </p:sp>
      <p:sp>
        <p:nvSpPr>
          <p:cNvPr id="17" name="TextBox 16">
            <a:extLst>
              <a:ext uri="{FF2B5EF4-FFF2-40B4-BE49-F238E27FC236}">
                <a16:creationId xmlns:a16="http://schemas.microsoft.com/office/drawing/2014/main" id="{DE00A180-7535-CDEC-BDEB-2EBF00D7FB34}"/>
              </a:ext>
            </a:extLst>
          </p:cNvPr>
          <p:cNvSpPr txBox="1"/>
          <p:nvPr/>
        </p:nvSpPr>
        <p:spPr>
          <a:xfrm>
            <a:off x="376481" y="4138466"/>
            <a:ext cx="798057" cy="246221"/>
          </a:xfrm>
          <a:prstGeom prst="rect">
            <a:avLst/>
          </a:prstGeom>
          <a:noFill/>
        </p:spPr>
        <p:txBody>
          <a:bodyPr wrap="square" rtlCol="0">
            <a:spAutoFit/>
          </a:bodyPr>
          <a:lstStyle/>
          <a:p>
            <a:r>
              <a:rPr lang="en-US" sz="1000" dirty="0"/>
              <a:t>Technology</a:t>
            </a:r>
          </a:p>
        </p:txBody>
      </p:sp>
      <p:pic>
        <p:nvPicPr>
          <p:cNvPr id="18" name="Picture 17">
            <a:extLst>
              <a:ext uri="{FF2B5EF4-FFF2-40B4-BE49-F238E27FC236}">
                <a16:creationId xmlns:a16="http://schemas.microsoft.com/office/drawing/2014/main" id="{F74E4D74-CDAC-CFC4-01BC-027537F96BAF}"/>
              </a:ext>
            </a:extLst>
          </p:cNvPr>
          <p:cNvPicPr>
            <a:picLocks noChangeAspect="1"/>
          </p:cNvPicPr>
          <p:nvPr/>
        </p:nvPicPr>
        <p:blipFill>
          <a:blip r:embed="rId8"/>
          <a:stretch>
            <a:fillRect/>
          </a:stretch>
        </p:blipFill>
        <p:spPr>
          <a:xfrm>
            <a:off x="376480" y="4549987"/>
            <a:ext cx="798058" cy="659656"/>
          </a:xfrm>
          <a:prstGeom prst="rect">
            <a:avLst/>
          </a:prstGeom>
        </p:spPr>
      </p:pic>
      <p:sp>
        <p:nvSpPr>
          <p:cNvPr id="19" name="TextBox 18">
            <a:extLst>
              <a:ext uri="{FF2B5EF4-FFF2-40B4-BE49-F238E27FC236}">
                <a16:creationId xmlns:a16="http://schemas.microsoft.com/office/drawing/2014/main" id="{46088C7A-C155-08D5-703A-CBF527E9FDCF}"/>
              </a:ext>
            </a:extLst>
          </p:cNvPr>
          <p:cNvSpPr txBox="1"/>
          <p:nvPr/>
        </p:nvSpPr>
        <p:spPr>
          <a:xfrm>
            <a:off x="376481" y="5218926"/>
            <a:ext cx="798057" cy="400110"/>
          </a:xfrm>
          <a:prstGeom prst="rect">
            <a:avLst/>
          </a:prstGeom>
          <a:noFill/>
        </p:spPr>
        <p:txBody>
          <a:bodyPr wrap="square" rtlCol="0">
            <a:spAutoFit/>
          </a:bodyPr>
          <a:lstStyle/>
          <a:p>
            <a:r>
              <a:rPr lang="en-US" sz="1000" dirty="0"/>
              <a:t>Regulations and Policy</a:t>
            </a:r>
          </a:p>
        </p:txBody>
      </p:sp>
      <p:pic>
        <p:nvPicPr>
          <p:cNvPr id="21" name="Picture 20">
            <a:extLst>
              <a:ext uri="{FF2B5EF4-FFF2-40B4-BE49-F238E27FC236}">
                <a16:creationId xmlns:a16="http://schemas.microsoft.com/office/drawing/2014/main" id="{70845C3D-B707-2F1D-249E-065A4C390D4D}"/>
              </a:ext>
            </a:extLst>
          </p:cNvPr>
          <p:cNvPicPr>
            <a:picLocks noChangeAspect="1"/>
          </p:cNvPicPr>
          <p:nvPr/>
        </p:nvPicPr>
        <p:blipFill>
          <a:blip r:embed="rId9"/>
          <a:stretch>
            <a:fillRect/>
          </a:stretch>
        </p:blipFill>
        <p:spPr>
          <a:xfrm>
            <a:off x="370755" y="5703189"/>
            <a:ext cx="803783" cy="531625"/>
          </a:xfrm>
          <a:prstGeom prst="rect">
            <a:avLst/>
          </a:prstGeom>
        </p:spPr>
      </p:pic>
      <p:sp>
        <p:nvSpPr>
          <p:cNvPr id="22" name="TextBox 21">
            <a:extLst>
              <a:ext uri="{FF2B5EF4-FFF2-40B4-BE49-F238E27FC236}">
                <a16:creationId xmlns:a16="http://schemas.microsoft.com/office/drawing/2014/main" id="{EED1DA7C-6C40-F0BC-B166-565398F4BF80}"/>
              </a:ext>
            </a:extLst>
          </p:cNvPr>
          <p:cNvSpPr txBox="1"/>
          <p:nvPr/>
        </p:nvSpPr>
        <p:spPr>
          <a:xfrm>
            <a:off x="309563" y="6237362"/>
            <a:ext cx="905499" cy="246221"/>
          </a:xfrm>
          <a:prstGeom prst="rect">
            <a:avLst/>
          </a:prstGeom>
          <a:noFill/>
        </p:spPr>
        <p:txBody>
          <a:bodyPr wrap="square" rtlCol="0">
            <a:spAutoFit/>
          </a:bodyPr>
          <a:lstStyle/>
          <a:p>
            <a:r>
              <a:rPr lang="en-US" sz="1000" dirty="0"/>
              <a:t>Infrastructure</a:t>
            </a:r>
          </a:p>
        </p:txBody>
      </p:sp>
      <p:cxnSp>
        <p:nvCxnSpPr>
          <p:cNvPr id="24" name="Straight Arrow Connector 23">
            <a:extLst>
              <a:ext uri="{FF2B5EF4-FFF2-40B4-BE49-F238E27FC236}">
                <a16:creationId xmlns:a16="http://schemas.microsoft.com/office/drawing/2014/main" id="{6C8C55DA-3D31-44AB-EF34-A0E8A862A95C}"/>
              </a:ext>
            </a:extLst>
          </p:cNvPr>
          <p:cNvCxnSpPr/>
          <p:nvPr/>
        </p:nvCxnSpPr>
        <p:spPr>
          <a:xfrm>
            <a:off x="1276254" y="2621302"/>
            <a:ext cx="54371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4294BA-54C7-55E3-574B-A2F9E3939D18}"/>
              </a:ext>
            </a:extLst>
          </p:cNvPr>
          <p:cNvSpPr txBox="1"/>
          <p:nvPr/>
        </p:nvSpPr>
        <p:spPr>
          <a:xfrm>
            <a:off x="1276254" y="2394857"/>
            <a:ext cx="552546" cy="276999"/>
          </a:xfrm>
          <a:prstGeom prst="rect">
            <a:avLst/>
          </a:prstGeom>
          <a:noFill/>
        </p:spPr>
        <p:txBody>
          <a:bodyPr wrap="square" rtlCol="0">
            <a:spAutoFit/>
          </a:bodyPr>
          <a:lstStyle/>
          <a:p>
            <a:r>
              <a:rPr lang="en-US" altLang="zh-CN" sz="1200" dirty="0"/>
              <a:t>2015</a:t>
            </a:r>
            <a:endParaRPr lang="en-US" sz="1200" dirty="0"/>
          </a:p>
        </p:txBody>
      </p:sp>
      <p:sp>
        <p:nvSpPr>
          <p:cNvPr id="26" name="TextBox 25">
            <a:extLst>
              <a:ext uri="{FF2B5EF4-FFF2-40B4-BE49-F238E27FC236}">
                <a16:creationId xmlns:a16="http://schemas.microsoft.com/office/drawing/2014/main" id="{D2D18EDE-8121-CAD8-1B09-0AE0275E5713}"/>
              </a:ext>
            </a:extLst>
          </p:cNvPr>
          <p:cNvSpPr txBox="1"/>
          <p:nvPr/>
        </p:nvSpPr>
        <p:spPr>
          <a:xfrm>
            <a:off x="2430140" y="2369580"/>
            <a:ext cx="552546" cy="276999"/>
          </a:xfrm>
          <a:prstGeom prst="rect">
            <a:avLst/>
          </a:prstGeom>
          <a:noFill/>
        </p:spPr>
        <p:txBody>
          <a:bodyPr wrap="square" rtlCol="0">
            <a:spAutoFit/>
          </a:bodyPr>
          <a:lstStyle/>
          <a:p>
            <a:r>
              <a:rPr lang="en-US" altLang="zh-CN" sz="1200" dirty="0"/>
              <a:t>2020</a:t>
            </a:r>
            <a:endParaRPr lang="en-US" sz="1200" dirty="0"/>
          </a:p>
        </p:txBody>
      </p:sp>
      <p:sp>
        <p:nvSpPr>
          <p:cNvPr id="27" name="TextBox 26">
            <a:extLst>
              <a:ext uri="{FF2B5EF4-FFF2-40B4-BE49-F238E27FC236}">
                <a16:creationId xmlns:a16="http://schemas.microsoft.com/office/drawing/2014/main" id="{C10D297A-F083-0C84-CF2F-3D31F59A87B8}"/>
              </a:ext>
            </a:extLst>
          </p:cNvPr>
          <p:cNvSpPr txBox="1"/>
          <p:nvPr/>
        </p:nvSpPr>
        <p:spPr>
          <a:xfrm>
            <a:off x="3718549" y="2381046"/>
            <a:ext cx="552546" cy="276999"/>
          </a:xfrm>
          <a:prstGeom prst="rect">
            <a:avLst/>
          </a:prstGeom>
          <a:noFill/>
        </p:spPr>
        <p:txBody>
          <a:bodyPr wrap="square" rtlCol="0">
            <a:spAutoFit/>
          </a:bodyPr>
          <a:lstStyle/>
          <a:p>
            <a:r>
              <a:rPr lang="en-US" altLang="zh-CN" sz="1200" dirty="0"/>
              <a:t>2030</a:t>
            </a:r>
            <a:endParaRPr lang="en-US" sz="1200" dirty="0"/>
          </a:p>
        </p:txBody>
      </p:sp>
      <p:sp>
        <p:nvSpPr>
          <p:cNvPr id="28" name="TextBox 27">
            <a:extLst>
              <a:ext uri="{FF2B5EF4-FFF2-40B4-BE49-F238E27FC236}">
                <a16:creationId xmlns:a16="http://schemas.microsoft.com/office/drawing/2014/main" id="{52EAAFC8-4B33-76A0-886F-1A6FEBBC2FC2}"/>
              </a:ext>
            </a:extLst>
          </p:cNvPr>
          <p:cNvSpPr txBox="1"/>
          <p:nvPr/>
        </p:nvSpPr>
        <p:spPr>
          <a:xfrm>
            <a:off x="5006958" y="2344303"/>
            <a:ext cx="552546" cy="276999"/>
          </a:xfrm>
          <a:prstGeom prst="rect">
            <a:avLst/>
          </a:prstGeom>
          <a:noFill/>
        </p:spPr>
        <p:txBody>
          <a:bodyPr wrap="square" rtlCol="0">
            <a:spAutoFit/>
          </a:bodyPr>
          <a:lstStyle/>
          <a:p>
            <a:r>
              <a:rPr lang="en-US" altLang="zh-CN" sz="1200" dirty="0"/>
              <a:t>2040</a:t>
            </a:r>
            <a:endParaRPr lang="en-US" sz="1200" dirty="0"/>
          </a:p>
        </p:txBody>
      </p:sp>
      <p:sp>
        <p:nvSpPr>
          <p:cNvPr id="29" name="TextBox 28">
            <a:extLst>
              <a:ext uri="{FF2B5EF4-FFF2-40B4-BE49-F238E27FC236}">
                <a16:creationId xmlns:a16="http://schemas.microsoft.com/office/drawing/2014/main" id="{A35B7693-26E9-4062-4BBC-7B362A2EC009}"/>
              </a:ext>
            </a:extLst>
          </p:cNvPr>
          <p:cNvSpPr txBox="1"/>
          <p:nvPr/>
        </p:nvSpPr>
        <p:spPr>
          <a:xfrm>
            <a:off x="6099736" y="2344303"/>
            <a:ext cx="715370" cy="276999"/>
          </a:xfrm>
          <a:prstGeom prst="rect">
            <a:avLst/>
          </a:prstGeom>
          <a:noFill/>
        </p:spPr>
        <p:txBody>
          <a:bodyPr wrap="square" rtlCol="0">
            <a:spAutoFit/>
          </a:bodyPr>
          <a:lstStyle/>
          <a:p>
            <a:r>
              <a:rPr lang="en-US" altLang="zh-CN" sz="1200" dirty="0"/>
              <a:t>2050+</a:t>
            </a:r>
            <a:endParaRPr lang="en-US" sz="1200" dirty="0"/>
          </a:p>
        </p:txBody>
      </p:sp>
    </p:spTree>
    <p:extLst>
      <p:ext uri="{BB962C8B-B14F-4D97-AF65-F5344CB8AC3E}">
        <p14:creationId xmlns:p14="http://schemas.microsoft.com/office/powerpoint/2010/main" val="351028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0CA30D-6B71-4C80-5131-59127A990AB5}"/>
              </a:ext>
            </a:extLst>
          </p:cNvPr>
          <p:cNvSpPr>
            <a:spLocks noGrp="1"/>
          </p:cNvSpPr>
          <p:nvPr>
            <p:ph type="body" sz="quarter" idx="37"/>
          </p:nvPr>
        </p:nvSpPr>
        <p:spPr>
          <a:xfrm>
            <a:off x="31699" y="565380"/>
            <a:ext cx="5879817" cy="390525"/>
          </a:xfrm>
        </p:spPr>
        <p:txBody>
          <a:bodyPr/>
          <a:lstStyle/>
          <a:p>
            <a:r>
              <a:rPr lang="en-US" dirty="0"/>
              <a:t> Long-term Projection of AV Market Share</a:t>
            </a:r>
          </a:p>
        </p:txBody>
      </p:sp>
      <p:sp>
        <p:nvSpPr>
          <p:cNvPr id="6" name="Text Placeholder 5">
            <a:extLst>
              <a:ext uri="{FF2B5EF4-FFF2-40B4-BE49-F238E27FC236}">
                <a16:creationId xmlns:a16="http://schemas.microsoft.com/office/drawing/2014/main" id="{2058B0B2-BDFF-C369-6604-789DB5065144}"/>
              </a:ext>
            </a:extLst>
          </p:cNvPr>
          <p:cNvSpPr>
            <a:spLocks noGrp="1"/>
          </p:cNvSpPr>
          <p:nvPr>
            <p:ph type="body" sz="quarter" idx="39"/>
          </p:nvPr>
        </p:nvSpPr>
        <p:spPr>
          <a:xfrm>
            <a:off x="309563" y="1622897"/>
            <a:ext cx="6302272" cy="1756448"/>
          </a:xfrm>
        </p:spPr>
        <p:txBody>
          <a:bodyPr/>
          <a:lstStyle/>
          <a:p>
            <a:r>
              <a:rPr lang="en-US" dirty="0"/>
              <a:t>The trend of a new technology deployment typically follows the “S” curve as demonstrated in the figure below. There is no exception for automated driving. Based on the prediction from the NTT Data company, highly or fully autonomous vehicles will be in the phase of “conquering” streets between 2020 and 2050 when low automation (Levels 1, 2 and 3) will be first deployed followed by Levels 4 and 5. Before 2045, the market share of Level 4+ will not be higher than 20%; beyond 2045, it is expected to increase sharply. In the second phase (2050-2060), the share of Level 4+ vehicles will continue increasing rapidly and occupy the majority of the market. Around 2060, the technology that makes completely autonomous vehicles possible will have been completely developed in Phase 2, and fully autonomous vehicles are anticipated to account for 100% market share in most of the developed areas in the world like the United States, China, European Union, Canada, and other Asia-Pacific areas. 	</a:t>
            </a:r>
          </a:p>
        </p:txBody>
      </p:sp>
      <p:sp>
        <p:nvSpPr>
          <p:cNvPr id="7" name="Slide Number Placeholder 6">
            <a:extLst>
              <a:ext uri="{FF2B5EF4-FFF2-40B4-BE49-F238E27FC236}">
                <a16:creationId xmlns:a16="http://schemas.microsoft.com/office/drawing/2014/main" id="{3A9EA6F7-51BB-5607-18B2-03DED1E43B01}"/>
              </a:ext>
            </a:extLst>
          </p:cNvPr>
          <p:cNvSpPr>
            <a:spLocks noGrp="1"/>
          </p:cNvSpPr>
          <p:nvPr>
            <p:ph type="sldNum" sz="quarter" idx="4"/>
          </p:nvPr>
        </p:nvSpPr>
        <p:spPr/>
        <p:txBody>
          <a:bodyPr/>
          <a:lstStyle/>
          <a:p>
            <a:pPr>
              <a:defRPr/>
            </a:pPr>
            <a:fld id="{D88407D9-4131-444A-84CE-6553CC3611F5}" type="slidenum">
              <a:rPr lang="en-US" sz="900" smtClean="0"/>
              <a:pPr>
                <a:defRPr/>
              </a:pPr>
              <a:t>43</a:t>
            </a:fld>
            <a:endParaRPr lang="en-US" sz="900"/>
          </a:p>
        </p:txBody>
      </p:sp>
      <p:pic>
        <p:nvPicPr>
          <p:cNvPr id="23" name="Picture 22">
            <a:extLst>
              <a:ext uri="{FF2B5EF4-FFF2-40B4-BE49-F238E27FC236}">
                <a16:creationId xmlns:a16="http://schemas.microsoft.com/office/drawing/2014/main" id="{B7C1E2D4-69AB-91C7-663D-149AC0C671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3720" y="3561662"/>
            <a:ext cx="5750560" cy="3891097"/>
          </a:xfrm>
          <a:prstGeom prst="rect">
            <a:avLst/>
          </a:prstGeom>
        </p:spPr>
      </p:pic>
      <p:sp>
        <p:nvSpPr>
          <p:cNvPr id="24" name="TextBox 23">
            <a:extLst>
              <a:ext uri="{FF2B5EF4-FFF2-40B4-BE49-F238E27FC236}">
                <a16:creationId xmlns:a16="http://schemas.microsoft.com/office/drawing/2014/main" id="{075C1622-6DC5-424F-6DC5-88DAA925DE2A}"/>
              </a:ext>
            </a:extLst>
          </p:cNvPr>
          <p:cNvSpPr txBox="1"/>
          <p:nvPr/>
        </p:nvSpPr>
        <p:spPr>
          <a:xfrm>
            <a:off x="882083" y="7635076"/>
            <a:ext cx="5154766" cy="400110"/>
          </a:xfrm>
          <a:prstGeom prst="rect">
            <a:avLst/>
          </a:prstGeom>
          <a:noFill/>
        </p:spPr>
        <p:txBody>
          <a:bodyPr wrap="square" rtlCol="0">
            <a:spAutoFit/>
          </a:bodyPr>
          <a:lstStyle/>
          <a:p>
            <a:r>
              <a:rPr lang="en-US" sz="1000" i="1" dirty="0"/>
              <a:t>Source: NTT Data, https://</a:t>
            </a:r>
            <a:r>
              <a:rPr lang="en-US" sz="1000" i="1" dirty="0" err="1"/>
              <a:t>us.nttdata.com</a:t>
            </a:r>
            <a:r>
              <a:rPr lang="en-US" sz="1000" i="1" dirty="0"/>
              <a:t>/</a:t>
            </a:r>
            <a:r>
              <a:rPr lang="en-US" sz="1000" i="1" dirty="0" err="1"/>
              <a:t>en</a:t>
            </a:r>
            <a:r>
              <a:rPr lang="en-US" sz="1000" i="1" dirty="0"/>
              <a:t>/-/media/assets/white-paper/</a:t>
            </a:r>
            <a:r>
              <a:rPr lang="en-US" sz="1000" i="1" dirty="0" err="1"/>
              <a:t>mfg</a:t>
            </a:r>
            <a:r>
              <a:rPr lang="en-US" sz="1000" i="1" dirty="0"/>
              <a:t>-autonomous-cars-white-</a:t>
            </a:r>
            <a:r>
              <a:rPr lang="en-US" sz="1000" i="1" dirty="0" err="1"/>
              <a:t>paper.pdf</a:t>
            </a:r>
            <a:r>
              <a:rPr lang="en-US" sz="1000" i="1" dirty="0"/>
              <a:t>  </a:t>
            </a:r>
          </a:p>
        </p:txBody>
      </p:sp>
    </p:spTree>
    <p:extLst>
      <p:ext uri="{BB962C8B-B14F-4D97-AF65-F5344CB8AC3E}">
        <p14:creationId xmlns:p14="http://schemas.microsoft.com/office/powerpoint/2010/main" val="334139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Automated Vehicle Technologies and Applications</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This section will introduce the technologies associated with automated vehicles and their applications in the mobility field, covering the following areas:</a:t>
            </a:r>
          </a:p>
          <a:p>
            <a:pPr marL="0" indent="0">
              <a:buNone/>
            </a:pPr>
            <a:r>
              <a:rPr lang="en-US" sz="1400" dirty="0">
                <a:solidFill>
                  <a:schemeClr val="bg1"/>
                </a:solidFill>
              </a:rPr>
              <a:t>	</a:t>
            </a:r>
          </a:p>
          <a:p>
            <a:pPr lvl="1"/>
            <a:r>
              <a:rPr lang="en-US" sz="1400" dirty="0">
                <a:solidFill>
                  <a:schemeClr val="bg1"/>
                </a:solidFill>
              </a:rPr>
              <a:t>Automated driving technologies </a:t>
            </a:r>
          </a:p>
          <a:p>
            <a:pPr lvl="1"/>
            <a:r>
              <a:rPr lang="en-US" sz="1400" dirty="0">
                <a:solidFill>
                  <a:schemeClr val="bg1"/>
                </a:solidFill>
              </a:rPr>
              <a:t>Automated driving Applications </a:t>
            </a:r>
          </a:p>
          <a:p>
            <a:pPr lvl="1"/>
            <a:r>
              <a:rPr lang="en-US" sz="1400" dirty="0">
                <a:solidFill>
                  <a:schemeClr val="bg1"/>
                </a:solidFill>
              </a:rPr>
              <a:t>Applications associated with energy efficiency and emissions</a:t>
            </a:r>
          </a:p>
          <a:p>
            <a:pPr lvl="1"/>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3667111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879577-2A2C-F69D-5663-911B0C618259}"/>
              </a:ext>
            </a:extLst>
          </p:cNvPr>
          <p:cNvSpPr>
            <a:spLocks noGrp="1"/>
          </p:cNvSpPr>
          <p:nvPr>
            <p:ph type="body" sz="quarter" idx="37"/>
          </p:nvPr>
        </p:nvSpPr>
        <p:spPr/>
        <p:txBody>
          <a:bodyPr/>
          <a:lstStyle/>
          <a:p>
            <a:r>
              <a:rPr lang="en-US" dirty="0"/>
              <a:t>Automated Driving</a:t>
            </a:r>
            <a:r>
              <a:rPr lang="zh-CN" altLang="en-US" dirty="0"/>
              <a:t> </a:t>
            </a:r>
            <a:r>
              <a:rPr lang="en-US" altLang="zh-CN" dirty="0"/>
              <a:t>Technologies</a:t>
            </a:r>
            <a:endParaRPr lang="en-US" dirty="0"/>
          </a:p>
        </p:txBody>
      </p:sp>
      <p:sp>
        <p:nvSpPr>
          <p:cNvPr id="6" name="Text Placeholder 5">
            <a:extLst>
              <a:ext uri="{FF2B5EF4-FFF2-40B4-BE49-F238E27FC236}">
                <a16:creationId xmlns:a16="http://schemas.microsoft.com/office/drawing/2014/main" id="{56CCD529-55B4-DB46-CD66-FC6627FA8AA6}"/>
              </a:ext>
            </a:extLst>
          </p:cNvPr>
          <p:cNvSpPr>
            <a:spLocks noGrp="1"/>
          </p:cNvSpPr>
          <p:nvPr>
            <p:ph type="body" sz="quarter" idx="39"/>
          </p:nvPr>
        </p:nvSpPr>
        <p:spPr/>
        <p:txBody>
          <a:bodyPr/>
          <a:lstStyle/>
          <a:p>
            <a:r>
              <a:rPr lang="en-US" dirty="0"/>
              <a:t>Automated vehicles use combinations of technologies and sensors to sense the environment such as infrastructure, nearby vehicles, pedestrians, and other surrounding objects. The core technologies include Global Positioning Systems (GPS), ultrasonic sensors, prebuilt maps, wireless communication (e.g. dedicated short-range communication (DSRC) and 5G), inertial navigation systems (INS), infrared sensors, radio detection and ranging (RADAR), cameras, and light detection and ranging (LIDAR). These technologies are generally applicable to both light-duty and heavy-duty vehicles. </a:t>
            </a:r>
          </a:p>
        </p:txBody>
      </p:sp>
      <p:sp>
        <p:nvSpPr>
          <p:cNvPr id="7" name="Slide Number Placeholder 6">
            <a:extLst>
              <a:ext uri="{FF2B5EF4-FFF2-40B4-BE49-F238E27FC236}">
                <a16:creationId xmlns:a16="http://schemas.microsoft.com/office/drawing/2014/main" id="{CCEB759A-B211-5749-EB28-AB9EC0FD607A}"/>
              </a:ext>
            </a:extLst>
          </p:cNvPr>
          <p:cNvSpPr>
            <a:spLocks noGrp="1"/>
          </p:cNvSpPr>
          <p:nvPr>
            <p:ph type="sldNum" sz="quarter" idx="4"/>
          </p:nvPr>
        </p:nvSpPr>
        <p:spPr/>
        <p:txBody>
          <a:bodyPr/>
          <a:lstStyle/>
          <a:p>
            <a:pPr>
              <a:defRPr/>
            </a:pPr>
            <a:fld id="{D88407D9-4131-444A-84CE-6553CC3611F5}" type="slidenum">
              <a:rPr lang="en-US" sz="900" smtClean="0"/>
              <a:pPr>
                <a:defRPr/>
              </a:pPr>
              <a:t>45</a:t>
            </a:fld>
            <a:endParaRPr lang="en-US" sz="900"/>
          </a:p>
        </p:txBody>
      </p:sp>
      <p:pic>
        <p:nvPicPr>
          <p:cNvPr id="11" name="Picture 10">
            <a:extLst>
              <a:ext uri="{FF2B5EF4-FFF2-40B4-BE49-F238E27FC236}">
                <a16:creationId xmlns:a16="http://schemas.microsoft.com/office/drawing/2014/main" id="{EA977A26-FA00-255E-B11A-44323B0D977E}"/>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309562" y="3116172"/>
            <a:ext cx="6238875" cy="5004051"/>
          </a:xfrm>
          <a:prstGeom prst="rect">
            <a:avLst/>
          </a:prstGeom>
        </p:spPr>
      </p:pic>
    </p:spTree>
    <p:extLst>
      <p:ext uri="{BB962C8B-B14F-4D97-AF65-F5344CB8AC3E}">
        <p14:creationId xmlns:p14="http://schemas.microsoft.com/office/powerpoint/2010/main" val="327392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879577-2A2C-F69D-5663-911B0C618259}"/>
              </a:ext>
            </a:extLst>
          </p:cNvPr>
          <p:cNvSpPr>
            <a:spLocks noGrp="1"/>
          </p:cNvSpPr>
          <p:nvPr>
            <p:ph type="body" sz="quarter" idx="37"/>
          </p:nvPr>
        </p:nvSpPr>
        <p:spPr/>
        <p:txBody>
          <a:bodyPr/>
          <a:lstStyle/>
          <a:p>
            <a:r>
              <a:rPr lang="en-US" dirty="0"/>
              <a:t>Automated Driving</a:t>
            </a:r>
            <a:r>
              <a:rPr lang="zh-CN" altLang="en-US" dirty="0"/>
              <a:t> </a:t>
            </a:r>
            <a:r>
              <a:rPr lang="en-US" altLang="zh-CN" dirty="0"/>
              <a:t>Hardware Technologies</a:t>
            </a:r>
            <a:endParaRPr lang="en-US" dirty="0"/>
          </a:p>
        </p:txBody>
      </p:sp>
      <p:sp>
        <p:nvSpPr>
          <p:cNvPr id="7" name="Slide Number Placeholder 6">
            <a:extLst>
              <a:ext uri="{FF2B5EF4-FFF2-40B4-BE49-F238E27FC236}">
                <a16:creationId xmlns:a16="http://schemas.microsoft.com/office/drawing/2014/main" id="{CCEB759A-B211-5749-EB28-AB9EC0FD607A}"/>
              </a:ext>
            </a:extLst>
          </p:cNvPr>
          <p:cNvSpPr>
            <a:spLocks noGrp="1"/>
          </p:cNvSpPr>
          <p:nvPr>
            <p:ph type="sldNum" sz="quarter" idx="4"/>
          </p:nvPr>
        </p:nvSpPr>
        <p:spPr/>
        <p:txBody>
          <a:bodyPr/>
          <a:lstStyle/>
          <a:p>
            <a:pPr>
              <a:defRPr/>
            </a:pPr>
            <a:fld id="{D88407D9-4131-444A-84CE-6553CC3611F5}" type="slidenum">
              <a:rPr lang="en-US" sz="900" smtClean="0"/>
              <a:pPr>
                <a:defRPr/>
              </a:pPr>
              <a:t>46</a:t>
            </a:fld>
            <a:endParaRPr lang="en-US" sz="900"/>
          </a:p>
        </p:txBody>
      </p:sp>
      <p:graphicFrame>
        <p:nvGraphicFramePr>
          <p:cNvPr id="11" name="Table 11">
            <a:extLst>
              <a:ext uri="{FF2B5EF4-FFF2-40B4-BE49-F238E27FC236}">
                <a16:creationId xmlns:a16="http://schemas.microsoft.com/office/drawing/2014/main" id="{C627EB9A-6411-8032-6142-8471BF259E81}"/>
              </a:ext>
            </a:extLst>
          </p:cNvPr>
          <p:cNvGraphicFramePr>
            <a:graphicFrameLocks noGrp="1"/>
          </p:cNvGraphicFramePr>
          <p:nvPr>
            <p:extLst>
              <p:ext uri="{D42A27DB-BD31-4B8C-83A1-F6EECF244321}">
                <p14:modId xmlns:p14="http://schemas.microsoft.com/office/powerpoint/2010/main" val="417966990"/>
              </p:ext>
            </p:extLst>
          </p:nvPr>
        </p:nvGraphicFramePr>
        <p:xfrm>
          <a:off x="146957" y="2919362"/>
          <a:ext cx="6564086" cy="4621518"/>
        </p:xfrm>
        <a:graphic>
          <a:graphicData uri="http://schemas.openxmlformats.org/drawingml/2006/table">
            <a:tbl>
              <a:tblPr firstRow="1" bandRow="1">
                <a:tableStyleId>{5C22544A-7EE6-4342-B048-85BDC9FD1C3A}</a:tableStyleId>
              </a:tblPr>
              <a:tblGrid>
                <a:gridCol w="837781">
                  <a:extLst>
                    <a:ext uri="{9D8B030D-6E8A-4147-A177-3AD203B41FA5}">
                      <a16:colId xmlns:a16="http://schemas.microsoft.com/office/drawing/2014/main" val="3874825469"/>
                    </a:ext>
                  </a:extLst>
                </a:gridCol>
                <a:gridCol w="886265">
                  <a:extLst>
                    <a:ext uri="{9D8B030D-6E8A-4147-A177-3AD203B41FA5}">
                      <a16:colId xmlns:a16="http://schemas.microsoft.com/office/drawing/2014/main" val="3733143726"/>
                    </a:ext>
                  </a:extLst>
                </a:gridCol>
                <a:gridCol w="994565">
                  <a:extLst>
                    <a:ext uri="{9D8B030D-6E8A-4147-A177-3AD203B41FA5}">
                      <a16:colId xmlns:a16="http://schemas.microsoft.com/office/drawing/2014/main" val="947470035"/>
                    </a:ext>
                  </a:extLst>
                </a:gridCol>
                <a:gridCol w="806100">
                  <a:extLst>
                    <a:ext uri="{9D8B030D-6E8A-4147-A177-3AD203B41FA5}">
                      <a16:colId xmlns:a16="http://schemas.microsoft.com/office/drawing/2014/main" val="1319089122"/>
                    </a:ext>
                  </a:extLst>
                </a:gridCol>
                <a:gridCol w="886264">
                  <a:extLst>
                    <a:ext uri="{9D8B030D-6E8A-4147-A177-3AD203B41FA5}">
                      <a16:colId xmlns:a16="http://schemas.microsoft.com/office/drawing/2014/main" val="2642465165"/>
                    </a:ext>
                  </a:extLst>
                </a:gridCol>
                <a:gridCol w="829994">
                  <a:extLst>
                    <a:ext uri="{9D8B030D-6E8A-4147-A177-3AD203B41FA5}">
                      <a16:colId xmlns:a16="http://schemas.microsoft.com/office/drawing/2014/main" val="1302949604"/>
                    </a:ext>
                  </a:extLst>
                </a:gridCol>
                <a:gridCol w="1323117">
                  <a:extLst>
                    <a:ext uri="{9D8B030D-6E8A-4147-A177-3AD203B41FA5}">
                      <a16:colId xmlns:a16="http://schemas.microsoft.com/office/drawing/2014/main" val="2380534809"/>
                    </a:ext>
                  </a:extLst>
                </a:gridCol>
              </a:tblGrid>
              <a:tr h="370840">
                <a:tc>
                  <a:txBody>
                    <a:bodyPr/>
                    <a:lstStyle/>
                    <a:p>
                      <a:r>
                        <a:rPr lang="en-US" sz="1000" dirty="0"/>
                        <a:t>Technology</a:t>
                      </a:r>
                    </a:p>
                  </a:txBody>
                  <a:tcPr/>
                </a:tc>
                <a:tc>
                  <a:txBody>
                    <a:bodyPr/>
                    <a:lstStyle/>
                    <a:p>
                      <a:r>
                        <a:rPr lang="en-US" sz="1000" dirty="0"/>
                        <a:t>Components</a:t>
                      </a:r>
                    </a:p>
                  </a:txBody>
                  <a:tcPr/>
                </a:tc>
                <a:tc>
                  <a:txBody>
                    <a:bodyPr/>
                    <a:lstStyle/>
                    <a:p>
                      <a:r>
                        <a:rPr lang="en-US" sz="1000" dirty="0"/>
                        <a:t>Reference</a:t>
                      </a:r>
                    </a:p>
                  </a:txBody>
                  <a:tcPr/>
                </a:tc>
                <a:tc>
                  <a:txBody>
                    <a:bodyPr/>
                    <a:lstStyle/>
                    <a:p>
                      <a:r>
                        <a:rPr lang="en-US" sz="1000" dirty="0"/>
                        <a:t>Target Year </a:t>
                      </a:r>
                    </a:p>
                  </a:txBody>
                  <a:tcPr/>
                </a:tc>
                <a:tc>
                  <a:txBody>
                    <a:bodyPr/>
                    <a:lstStyle/>
                    <a:p>
                      <a:r>
                        <a:rPr lang="en-US" sz="1000" dirty="0"/>
                        <a:t>Cost</a:t>
                      </a:r>
                    </a:p>
                  </a:txBody>
                  <a:tcPr/>
                </a:tc>
                <a:tc>
                  <a:txBody>
                    <a:bodyPr/>
                    <a:lstStyle/>
                    <a:p>
                      <a:r>
                        <a:rPr lang="en-US" sz="1000" dirty="0"/>
                        <a:t>Commercial Availability</a:t>
                      </a:r>
                    </a:p>
                  </a:txBody>
                  <a:tcPr/>
                </a:tc>
                <a:tc>
                  <a:txBody>
                    <a:bodyPr/>
                    <a:lstStyle/>
                    <a:p>
                      <a:r>
                        <a:rPr lang="en-US" sz="1000" dirty="0"/>
                        <a:t>Example Technology Makers</a:t>
                      </a:r>
                    </a:p>
                  </a:txBody>
                  <a:tcPr/>
                </a:tc>
                <a:extLst>
                  <a:ext uri="{0D108BD9-81ED-4DB2-BD59-A6C34878D82A}">
                    <a16:rowId xmlns:a16="http://schemas.microsoft.com/office/drawing/2014/main" val="2273776065"/>
                  </a:ext>
                </a:extLst>
              </a:tr>
              <a:tr h="701040">
                <a:tc rowSpan="7">
                  <a:txBody>
                    <a:bodyPr/>
                    <a:lstStyle/>
                    <a:p>
                      <a:r>
                        <a:rPr lang="en-US" sz="1000" dirty="0"/>
                        <a:t>Sensors</a:t>
                      </a:r>
                    </a:p>
                  </a:txBody>
                  <a:tcPr/>
                </a:tc>
                <a:tc>
                  <a:txBody>
                    <a:bodyPr/>
                    <a:lstStyle/>
                    <a:p>
                      <a:r>
                        <a:rPr lang="en-US" sz="1000" dirty="0"/>
                        <a:t>LIDAR</a:t>
                      </a:r>
                    </a:p>
                  </a:txBody>
                  <a:tcPr/>
                </a:tc>
                <a:tc>
                  <a:txBody>
                    <a:bodyPr/>
                    <a:lstStyle/>
                    <a:p>
                      <a:r>
                        <a:rPr lang="en-US" sz="1000" dirty="0"/>
                        <a:t>Davis (2022)</a:t>
                      </a:r>
                    </a:p>
                  </a:txBody>
                  <a:tcPr/>
                </a:tc>
                <a:tc>
                  <a:txBody>
                    <a:bodyPr/>
                    <a:lstStyle/>
                    <a:p>
                      <a:r>
                        <a:rPr lang="en-US" sz="1000" dirty="0"/>
                        <a:t>2022</a:t>
                      </a:r>
                    </a:p>
                  </a:txBody>
                  <a:tcPr/>
                </a:tc>
                <a:tc>
                  <a:txBody>
                    <a:bodyPr/>
                    <a:lstStyle/>
                    <a:p>
                      <a:r>
                        <a:rPr lang="en-US" sz="1000" dirty="0"/>
                        <a:t>$90-$8,000</a:t>
                      </a:r>
                    </a:p>
                  </a:txBody>
                  <a:tcPr/>
                </a:tc>
                <a:tc>
                  <a:txBody>
                    <a:bodyPr/>
                    <a:lstStyle/>
                    <a:p>
                      <a:r>
                        <a:rPr lang="en-US" sz="1000" dirty="0"/>
                        <a:t>Yes</a:t>
                      </a:r>
                    </a:p>
                  </a:txBody>
                  <a:tcPr/>
                </a:tc>
                <a:tc>
                  <a:txBody>
                    <a:bodyPr/>
                    <a:lstStyle/>
                    <a:p>
                      <a:r>
                        <a:rPr lang="en-US" sz="1000" dirty="0" err="1"/>
                        <a:t>Velodyne</a:t>
                      </a:r>
                      <a:r>
                        <a:rPr lang="en-US" sz="1000" dirty="0"/>
                        <a:t> LiDAR, </a:t>
                      </a:r>
                      <a:r>
                        <a:rPr lang="en-US" sz="1000" dirty="0" err="1"/>
                        <a:t>LeddarTech</a:t>
                      </a:r>
                      <a:r>
                        <a:rPr lang="en-US" sz="1000" dirty="0"/>
                        <a:t>, </a:t>
                      </a:r>
                      <a:r>
                        <a:rPr lang="en-US" sz="1000" dirty="0" err="1"/>
                        <a:t>Quanenergy</a:t>
                      </a:r>
                      <a:r>
                        <a:rPr lang="en-US" sz="1000" dirty="0"/>
                        <a:t>, Delphi, Strobe, Waymo</a:t>
                      </a:r>
                    </a:p>
                  </a:txBody>
                  <a:tcPr/>
                </a:tc>
                <a:extLst>
                  <a:ext uri="{0D108BD9-81ED-4DB2-BD59-A6C34878D82A}">
                    <a16:rowId xmlns:a16="http://schemas.microsoft.com/office/drawing/2014/main" val="4245075475"/>
                  </a:ext>
                </a:extLst>
              </a:tr>
              <a:tr h="335915">
                <a:tc vMerge="1">
                  <a:txBody>
                    <a:bodyPr/>
                    <a:lstStyle/>
                    <a:p>
                      <a:endParaRPr lang="en-US" dirty="0"/>
                    </a:p>
                  </a:txBody>
                  <a:tcPr/>
                </a:tc>
                <a:tc>
                  <a:txBody>
                    <a:bodyPr/>
                    <a:lstStyle/>
                    <a:p>
                      <a:r>
                        <a:rPr lang="en-US" sz="1000" dirty="0"/>
                        <a:t>Radar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Davis (2022)</a:t>
                      </a:r>
                    </a:p>
                  </a:txBody>
                  <a:tcPr/>
                </a:tc>
                <a:tc>
                  <a:txBody>
                    <a:bodyPr/>
                    <a:lstStyle/>
                    <a:p>
                      <a:r>
                        <a:rPr lang="en-US" sz="1000" dirty="0"/>
                        <a:t>2022</a:t>
                      </a:r>
                    </a:p>
                  </a:txBody>
                  <a:tcPr/>
                </a:tc>
                <a:tc>
                  <a:txBody>
                    <a:bodyPr/>
                    <a:lstStyle/>
                    <a:p>
                      <a:r>
                        <a:rPr lang="en-US" sz="1000" dirty="0"/>
                        <a:t>$50-$150</a:t>
                      </a:r>
                    </a:p>
                  </a:txBody>
                  <a:tcPr/>
                </a:tc>
                <a:tc>
                  <a:txBody>
                    <a:bodyPr/>
                    <a:lstStyle/>
                    <a:p>
                      <a:r>
                        <a:rPr lang="en-US" sz="1000" dirty="0"/>
                        <a:t>Yes</a:t>
                      </a:r>
                    </a:p>
                  </a:txBody>
                  <a:tcPr/>
                </a:tc>
                <a:tc>
                  <a:txBody>
                    <a:bodyPr/>
                    <a:lstStyle/>
                    <a:p>
                      <a:r>
                        <a:rPr lang="en-US" sz="1000" dirty="0"/>
                        <a:t>Bosch, Continental, Autoliv, Delphi</a:t>
                      </a:r>
                    </a:p>
                  </a:txBody>
                  <a:tcPr/>
                </a:tc>
                <a:extLst>
                  <a:ext uri="{0D108BD9-81ED-4DB2-BD59-A6C34878D82A}">
                    <a16:rowId xmlns:a16="http://schemas.microsoft.com/office/drawing/2014/main" val="596566767"/>
                  </a:ext>
                </a:extLst>
              </a:tr>
              <a:tr h="370840">
                <a:tc vMerge="1">
                  <a:txBody>
                    <a:bodyPr/>
                    <a:lstStyle/>
                    <a:p>
                      <a:endParaRPr lang="en-US"/>
                    </a:p>
                  </a:txBody>
                  <a:tcPr/>
                </a:tc>
                <a:tc>
                  <a:txBody>
                    <a:bodyPr/>
                    <a:lstStyle/>
                    <a:p>
                      <a:r>
                        <a:rPr lang="en-US" sz="1000" dirty="0"/>
                        <a:t>Cameras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Davis (2022)</a:t>
                      </a:r>
                    </a:p>
                  </a:txBody>
                  <a:tcPr/>
                </a:tc>
                <a:tc>
                  <a:txBody>
                    <a:bodyPr/>
                    <a:lstStyle/>
                    <a:p>
                      <a:r>
                        <a:rPr lang="en-US" sz="1000" dirty="0"/>
                        <a:t>2022</a:t>
                      </a:r>
                    </a:p>
                  </a:txBody>
                  <a:tcPr/>
                </a:tc>
                <a:tc>
                  <a:txBody>
                    <a:bodyPr/>
                    <a:lstStyle/>
                    <a:p>
                      <a:r>
                        <a:rPr lang="en-US" sz="1000" dirty="0"/>
                        <a:t>$125-$200</a:t>
                      </a:r>
                    </a:p>
                  </a:txBody>
                  <a:tcPr/>
                </a:tc>
                <a:tc>
                  <a:txBody>
                    <a:bodyPr/>
                    <a:lstStyle/>
                    <a:p>
                      <a:r>
                        <a:rPr lang="en-US" sz="1000" dirty="0"/>
                        <a:t>Yes</a:t>
                      </a:r>
                    </a:p>
                  </a:txBody>
                  <a:tcPr/>
                </a:tc>
                <a:tc>
                  <a:txBody>
                    <a:bodyPr/>
                    <a:lstStyle/>
                    <a:p>
                      <a:r>
                        <a:rPr lang="en-US" sz="1000" dirty="0"/>
                        <a:t>Continental, Mobileye, Delphi</a:t>
                      </a:r>
                    </a:p>
                  </a:txBody>
                  <a:tcPr/>
                </a:tc>
                <a:extLst>
                  <a:ext uri="{0D108BD9-81ED-4DB2-BD59-A6C34878D82A}">
                    <a16:rowId xmlns:a16="http://schemas.microsoft.com/office/drawing/2014/main" val="1165268216"/>
                  </a:ext>
                </a:extLst>
              </a:tr>
              <a:tr h="383540">
                <a:tc vMerge="1">
                  <a:txBody>
                    <a:bodyPr/>
                    <a:lstStyle/>
                    <a:p>
                      <a:endParaRPr lang="en-US" dirty="0"/>
                    </a:p>
                  </a:txBody>
                  <a:tcPr/>
                </a:tc>
                <a:tc>
                  <a:txBody>
                    <a:bodyPr/>
                    <a:lstStyle/>
                    <a:p>
                      <a:r>
                        <a:rPr lang="en-US" sz="1000" dirty="0"/>
                        <a:t>Ultrasonic sensor</a:t>
                      </a:r>
                    </a:p>
                  </a:txBody>
                  <a:tcPr/>
                </a:tc>
                <a:tc>
                  <a:txBody>
                    <a:bodyPr/>
                    <a:lstStyle/>
                    <a:p>
                      <a:r>
                        <a:rPr lang="en-US" sz="1000" dirty="0"/>
                        <a:t>Davis (2022)</a:t>
                      </a:r>
                    </a:p>
                  </a:txBody>
                  <a:tcPr/>
                </a:tc>
                <a:tc>
                  <a:txBody>
                    <a:bodyPr/>
                    <a:lstStyle/>
                    <a:p>
                      <a:r>
                        <a:rPr lang="en-US" sz="1000" dirty="0"/>
                        <a:t>2022</a:t>
                      </a:r>
                    </a:p>
                  </a:txBody>
                  <a:tcPr/>
                </a:tc>
                <a:tc>
                  <a:txBody>
                    <a:bodyPr/>
                    <a:lstStyle/>
                    <a:p>
                      <a:r>
                        <a:rPr lang="en-US" sz="1000" dirty="0"/>
                        <a:t>$15-$20</a:t>
                      </a:r>
                    </a:p>
                  </a:txBody>
                  <a:tcPr/>
                </a:tc>
                <a:tc>
                  <a:txBody>
                    <a:bodyPr/>
                    <a:lstStyle/>
                    <a:p>
                      <a:r>
                        <a:rPr lang="en-US" sz="1000" dirty="0"/>
                        <a:t>Yes </a:t>
                      </a:r>
                    </a:p>
                  </a:txBody>
                  <a:tcPr/>
                </a:tc>
                <a:tc>
                  <a:txBody>
                    <a:bodyPr/>
                    <a:lstStyle/>
                    <a:p>
                      <a:r>
                        <a:rPr lang="en-US" sz="1000" dirty="0"/>
                        <a:t>Delphi, Mobileye, Bosch</a:t>
                      </a:r>
                    </a:p>
                  </a:txBody>
                  <a:tcPr/>
                </a:tc>
                <a:extLst>
                  <a:ext uri="{0D108BD9-81ED-4DB2-BD59-A6C34878D82A}">
                    <a16:rowId xmlns:a16="http://schemas.microsoft.com/office/drawing/2014/main" val="4158302466"/>
                  </a:ext>
                </a:extLst>
              </a:tr>
              <a:tr h="310515">
                <a:tc vMerge="1">
                  <a:txBody>
                    <a:bodyPr/>
                    <a:lstStyle/>
                    <a:p>
                      <a:endParaRPr lang="en-US" dirty="0"/>
                    </a:p>
                  </a:txBody>
                  <a:tcPr/>
                </a:tc>
                <a:tc>
                  <a:txBody>
                    <a:bodyPr/>
                    <a:lstStyle/>
                    <a:p>
                      <a:r>
                        <a:rPr lang="en-US" sz="1000"/>
                        <a:t>GPS</a:t>
                      </a:r>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Davis (2022)</a:t>
                      </a:r>
                    </a:p>
                  </a:txBody>
                  <a:tcPr/>
                </a:tc>
                <a:tc>
                  <a:txBody>
                    <a:bodyPr/>
                    <a:lstStyle/>
                    <a:p>
                      <a:r>
                        <a:rPr lang="en-US" sz="1000" dirty="0"/>
                        <a:t>2022</a:t>
                      </a:r>
                    </a:p>
                  </a:txBody>
                  <a:tcPr/>
                </a:tc>
                <a:tc>
                  <a:txBody>
                    <a:bodyPr/>
                    <a:lstStyle/>
                    <a:p>
                      <a:r>
                        <a:rPr lang="en-US" sz="1000" dirty="0"/>
                        <a:t>$80-$6,000</a:t>
                      </a:r>
                    </a:p>
                  </a:txBody>
                  <a:tcPr/>
                </a:tc>
                <a:tc>
                  <a:txBody>
                    <a:bodyPr/>
                    <a:lstStyle/>
                    <a:p>
                      <a:r>
                        <a:rPr lang="en-US" sz="1000" dirty="0"/>
                        <a:t>Yes</a:t>
                      </a:r>
                    </a:p>
                  </a:txBody>
                  <a:tcPr/>
                </a:tc>
                <a:tc>
                  <a:txBody>
                    <a:bodyPr/>
                    <a:lstStyle/>
                    <a:p>
                      <a:r>
                        <a:rPr lang="en-US" sz="1000" dirty="0" err="1"/>
                        <a:t>Linx</a:t>
                      </a:r>
                      <a:r>
                        <a:rPr lang="en-US" sz="1000" dirty="0"/>
                        <a:t> Technologies, </a:t>
                      </a:r>
                      <a:r>
                        <a:rPr lang="en-US" sz="1000" dirty="0" err="1"/>
                        <a:t>GeoTab</a:t>
                      </a:r>
                      <a:endParaRPr lang="en-US" sz="1000" dirty="0"/>
                    </a:p>
                  </a:txBody>
                  <a:tcPr/>
                </a:tc>
                <a:extLst>
                  <a:ext uri="{0D108BD9-81ED-4DB2-BD59-A6C34878D82A}">
                    <a16:rowId xmlns:a16="http://schemas.microsoft.com/office/drawing/2014/main" val="3133999386"/>
                  </a:ext>
                </a:extLst>
              </a:tr>
              <a:tr h="628015">
                <a:tc vMerge="1">
                  <a:txBody>
                    <a:bodyPr/>
                    <a:lstStyle/>
                    <a:p>
                      <a:endParaRPr lang="en-US" dirty="0"/>
                    </a:p>
                  </a:txBody>
                  <a:tcPr/>
                </a:tc>
                <a:tc>
                  <a:txBody>
                    <a:bodyPr/>
                    <a:lstStyle/>
                    <a:p>
                      <a:r>
                        <a:rPr lang="en-US" sz="1000" dirty="0"/>
                        <a:t>Inertial sensor</a:t>
                      </a:r>
                    </a:p>
                  </a:txBody>
                  <a:tcPr/>
                </a:tc>
                <a:tc>
                  <a:txBody>
                    <a:bodyPr/>
                    <a:lstStyle/>
                    <a:p>
                      <a:r>
                        <a:rPr lang="en-US" sz="1000" dirty="0"/>
                        <a:t>Youssef and EI-</a:t>
                      </a:r>
                      <a:r>
                        <a:rPr lang="en-US" sz="1000" dirty="0" err="1"/>
                        <a:t>Sheimy</a:t>
                      </a:r>
                      <a:r>
                        <a:rPr lang="en-US" sz="1000" dirty="0"/>
                        <a:t> (2019)</a:t>
                      </a:r>
                    </a:p>
                  </a:txBody>
                  <a:tcPr/>
                </a:tc>
                <a:tc>
                  <a:txBody>
                    <a:bodyPr/>
                    <a:lstStyle/>
                    <a:p>
                      <a:r>
                        <a:rPr lang="en-US" sz="1000" dirty="0"/>
                        <a:t>2019</a:t>
                      </a:r>
                    </a:p>
                  </a:txBody>
                  <a:tcPr/>
                </a:tc>
                <a:tc>
                  <a:txBody>
                    <a:bodyPr/>
                    <a:lstStyle/>
                    <a:p>
                      <a:r>
                        <a:rPr lang="en-US" sz="1000" dirty="0"/>
                        <a:t>&lt;$10</a:t>
                      </a:r>
                    </a:p>
                  </a:txBody>
                  <a:tcPr/>
                </a:tc>
                <a:tc>
                  <a:txBody>
                    <a:bodyPr/>
                    <a:lstStyle/>
                    <a:p>
                      <a:r>
                        <a:rPr lang="en-US" sz="1000" dirty="0"/>
                        <a:t>Yes </a:t>
                      </a:r>
                    </a:p>
                  </a:txBody>
                  <a:tcPr/>
                </a:tc>
                <a:tc>
                  <a:txBody>
                    <a:bodyPr/>
                    <a:lstStyle/>
                    <a:p>
                      <a:r>
                        <a:rPr lang="en-US" sz="1000" dirty="0"/>
                        <a:t>Northrop Grumman Corp., MEMSIC Inc., </a:t>
                      </a:r>
                      <a:r>
                        <a:rPr lang="en-US" sz="1000" dirty="0" err="1"/>
                        <a:t>Tersus</a:t>
                      </a:r>
                      <a:r>
                        <a:rPr lang="en-US" sz="1000" dirty="0"/>
                        <a:t> GNSS, SBG Systems</a:t>
                      </a:r>
                    </a:p>
                  </a:txBody>
                  <a:tcPr/>
                </a:tc>
                <a:extLst>
                  <a:ext uri="{0D108BD9-81ED-4DB2-BD59-A6C34878D82A}">
                    <a16:rowId xmlns:a16="http://schemas.microsoft.com/office/drawing/2014/main" val="2966035246"/>
                  </a:ext>
                </a:extLst>
              </a:tr>
              <a:tr h="370840">
                <a:tc vMerge="1">
                  <a:txBody>
                    <a:bodyPr/>
                    <a:lstStyle/>
                    <a:p>
                      <a:endParaRPr lang="en-US" dirty="0"/>
                    </a:p>
                  </a:txBody>
                  <a:tcPr/>
                </a:tc>
                <a:tc>
                  <a:txBody>
                    <a:bodyPr/>
                    <a:lstStyle/>
                    <a:p>
                      <a:r>
                        <a:rPr lang="en-US" sz="1000" dirty="0"/>
                        <a:t>Infrared sensor</a:t>
                      </a:r>
                    </a:p>
                  </a:txBody>
                  <a:tcPr/>
                </a:tc>
                <a:tc>
                  <a:txBody>
                    <a:bodyPr/>
                    <a:lstStyle/>
                    <a:p>
                      <a:r>
                        <a:rPr lang="en-US" sz="1000" dirty="0"/>
                        <a:t>Thakur (2017)</a:t>
                      </a:r>
                    </a:p>
                  </a:txBody>
                  <a:tcPr/>
                </a:tc>
                <a:tc>
                  <a:txBody>
                    <a:bodyPr/>
                    <a:lstStyle/>
                    <a:p>
                      <a:r>
                        <a:rPr lang="en-US" sz="1000" dirty="0"/>
                        <a:t>2020</a:t>
                      </a:r>
                    </a:p>
                  </a:txBody>
                  <a:tcPr/>
                </a:tc>
                <a:tc>
                  <a:txBody>
                    <a:bodyPr/>
                    <a:lstStyle/>
                    <a:p>
                      <a:r>
                        <a:rPr lang="en-US" sz="1000" dirty="0"/>
                        <a:t>&lt;$100</a:t>
                      </a:r>
                    </a:p>
                  </a:txBody>
                  <a:tcPr/>
                </a:tc>
                <a:tc>
                  <a:txBody>
                    <a:bodyPr/>
                    <a:lstStyle/>
                    <a:p>
                      <a:r>
                        <a:rPr lang="en-US" sz="1000" dirty="0"/>
                        <a:t>Yes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Bosch, Continental, Delphi</a:t>
                      </a:r>
                    </a:p>
                  </a:txBody>
                  <a:tcPr/>
                </a:tc>
                <a:extLst>
                  <a:ext uri="{0D108BD9-81ED-4DB2-BD59-A6C34878D82A}">
                    <a16:rowId xmlns:a16="http://schemas.microsoft.com/office/drawing/2014/main" val="1054984908"/>
                  </a:ext>
                </a:extLst>
              </a:tr>
              <a:tr h="471158">
                <a:tc row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Communications</a:t>
                      </a:r>
                    </a:p>
                  </a:txBody>
                  <a:tcPr/>
                </a:tc>
                <a:tc>
                  <a:txBody>
                    <a:bodyPr/>
                    <a:lstStyle/>
                    <a:p>
                      <a:pPr marL="0" algn="l" defTabSz="685800" rtl="0" eaLnBrk="1" latinLnBrk="0" hangingPunct="1"/>
                      <a:r>
                        <a:rPr lang="en-US" sz="1000" kern="1200" dirty="0">
                          <a:solidFill>
                            <a:schemeClr val="dk1"/>
                          </a:solidFill>
                          <a:latin typeface="+mn-lt"/>
                          <a:ea typeface="+mn-ea"/>
                          <a:cs typeface="+mn-cs"/>
                        </a:rPr>
                        <a:t>DSRC</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USDOT (2013)</a:t>
                      </a:r>
                    </a:p>
                    <a:p>
                      <a:pPr marL="0" algn="l" defTabSz="685800" rtl="0" eaLnBrk="1" latinLnBrk="0" hangingPunct="1"/>
                      <a:endParaRPr lang="en-US" sz="1000" kern="1200" dirty="0">
                        <a:solidFill>
                          <a:schemeClr val="dk1"/>
                        </a:solidFill>
                        <a:latin typeface="+mn-lt"/>
                        <a:ea typeface="+mn-ea"/>
                        <a:cs typeface="+mn-cs"/>
                      </a:endParaRPr>
                    </a:p>
                  </a:txBody>
                  <a:tcPr/>
                </a:tc>
                <a:tc>
                  <a:txBody>
                    <a:bodyPr/>
                    <a:lstStyle/>
                    <a:p>
                      <a:pPr marL="0" algn="l" defTabSz="685800" rtl="0" eaLnBrk="1" latinLnBrk="0" hangingPunct="1"/>
                      <a:r>
                        <a:rPr lang="en-US" sz="1000" kern="1200" dirty="0">
                          <a:solidFill>
                            <a:schemeClr val="dk1"/>
                          </a:solidFill>
                          <a:latin typeface="+mn-lt"/>
                          <a:ea typeface="+mn-ea"/>
                          <a:cs typeface="+mn-cs"/>
                        </a:rPr>
                        <a:t>2022</a:t>
                      </a:r>
                    </a:p>
                  </a:txBody>
                  <a:tcPr/>
                </a:tc>
                <a:tc>
                  <a:txBody>
                    <a:bodyPr/>
                    <a:lstStyle/>
                    <a:p>
                      <a:pPr marL="0" algn="l" defTabSz="685800" rtl="0" eaLnBrk="1" latinLnBrk="0" hangingPunct="1"/>
                      <a:r>
                        <a:rPr lang="en-US" sz="1000" kern="1200" dirty="0">
                          <a:solidFill>
                            <a:schemeClr val="dk1"/>
                          </a:solidFill>
                          <a:latin typeface="+mn-lt"/>
                          <a:ea typeface="+mn-ea"/>
                          <a:cs typeface="+mn-cs"/>
                        </a:rPr>
                        <a:t>$75</a:t>
                      </a:r>
                    </a:p>
                  </a:txBody>
                  <a:tcPr/>
                </a:tc>
                <a:tc>
                  <a:txBody>
                    <a:bodyPr/>
                    <a:lstStyle/>
                    <a:p>
                      <a:pPr marL="0" algn="l" defTabSz="685800" rtl="0" eaLnBrk="1" latinLnBrk="0" hangingPunct="1"/>
                      <a:r>
                        <a:rPr lang="en-US" sz="1000" kern="1200" dirty="0">
                          <a:solidFill>
                            <a:schemeClr val="dk1"/>
                          </a:solidFill>
                          <a:latin typeface="+mn-lt"/>
                          <a:ea typeface="+mn-ea"/>
                          <a:cs typeface="+mn-cs"/>
                        </a:rPr>
                        <a:t>Yes</a:t>
                      </a:r>
                    </a:p>
                  </a:txBody>
                  <a:tcPr/>
                </a:tc>
                <a:tc>
                  <a:txBody>
                    <a:bodyPr/>
                    <a:lstStyle/>
                    <a:p>
                      <a:pPr marL="0" algn="l" defTabSz="685800" rtl="0" eaLnBrk="1" latinLnBrk="0" hangingPunct="1"/>
                      <a:r>
                        <a:rPr lang="en-US" sz="1000" kern="1200" dirty="0">
                          <a:solidFill>
                            <a:schemeClr val="dk1"/>
                          </a:solidFill>
                          <a:latin typeface="+mn-lt"/>
                          <a:ea typeface="+mn-ea"/>
                          <a:cs typeface="+mn-cs"/>
                        </a:rPr>
                        <a:t>NXP, Qualcomm</a:t>
                      </a:r>
                    </a:p>
                  </a:txBody>
                  <a:tcPr/>
                </a:tc>
                <a:extLst>
                  <a:ext uri="{0D108BD9-81ED-4DB2-BD59-A6C34878D82A}">
                    <a16:rowId xmlns:a16="http://schemas.microsoft.com/office/drawing/2014/main" val="2678559284"/>
                  </a:ext>
                </a:extLst>
              </a:tr>
              <a:tr h="370840">
                <a:tc vMerge="1">
                  <a:txBody>
                    <a:bodyPr/>
                    <a:lstStyle/>
                    <a:p>
                      <a:endParaRPr lang="en-US" sz="1000" dirty="0"/>
                    </a:p>
                  </a:txBody>
                  <a:tcPr/>
                </a:tc>
                <a:tc>
                  <a:txBody>
                    <a:bodyPr/>
                    <a:lstStyle/>
                    <a:p>
                      <a:r>
                        <a:rPr lang="en-US" sz="1000" dirty="0"/>
                        <a:t>5G</a:t>
                      </a:r>
                    </a:p>
                  </a:txBody>
                  <a:tcPr/>
                </a:tc>
                <a:tc gridSpan="3">
                  <a:txBody>
                    <a:bodyPr/>
                    <a:lstStyle/>
                    <a:p>
                      <a:r>
                        <a:rPr lang="en-US" sz="1000" dirty="0"/>
                        <a:t>Unspecified </a:t>
                      </a:r>
                    </a:p>
                  </a:txBody>
                  <a:tcPr/>
                </a:tc>
                <a:tc hMerge="1">
                  <a:txBody>
                    <a:bodyPr/>
                    <a:lstStyle/>
                    <a:p>
                      <a:endParaRPr lang="en-US" dirty="0"/>
                    </a:p>
                  </a:txBody>
                  <a:tcPr/>
                </a:tc>
                <a:tc hMerge="1">
                  <a:txBody>
                    <a:bodyPr/>
                    <a:lstStyle/>
                    <a:p>
                      <a:r>
                        <a:rPr lang="en-US" dirty="0"/>
                        <a:t>Unspecified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No</a:t>
                      </a:r>
                    </a:p>
                  </a:txBody>
                  <a:tcPr/>
                </a:tc>
                <a:tc>
                  <a:txBody>
                    <a:bodyPr/>
                    <a:lstStyle/>
                    <a:p>
                      <a:r>
                        <a:rPr lang="en-US" sz="1000" dirty="0"/>
                        <a:t>Huawei</a:t>
                      </a:r>
                    </a:p>
                  </a:txBody>
                  <a:tcPr/>
                </a:tc>
                <a:extLst>
                  <a:ext uri="{0D108BD9-81ED-4DB2-BD59-A6C34878D82A}">
                    <a16:rowId xmlns:a16="http://schemas.microsoft.com/office/drawing/2014/main" val="626734170"/>
                  </a:ext>
                </a:extLst>
              </a:tr>
            </a:tbl>
          </a:graphicData>
        </a:graphic>
      </p:graphicFrame>
      <p:sp>
        <p:nvSpPr>
          <p:cNvPr id="2" name="TextBox 1">
            <a:extLst>
              <a:ext uri="{FF2B5EF4-FFF2-40B4-BE49-F238E27FC236}">
                <a16:creationId xmlns:a16="http://schemas.microsoft.com/office/drawing/2014/main" id="{342B18D9-79CB-ACCA-618D-81778230B8D6}"/>
              </a:ext>
            </a:extLst>
          </p:cNvPr>
          <p:cNvSpPr txBox="1"/>
          <p:nvPr/>
        </p:nvSpPr>
        <p:spPr>
          <a:xfrm>
            <a:off x="146957" y="1491936"/>
            <a:ext cx="6711043" cy="1107996"/>
          </a:xfrm>
          <a:prstGeom prst="rect">
            <a:avLst/>
          </a:prstGeom>
          <a:noFill/>
        </p:spPr>
        <p:txBody>
          <a:bodyPr wrap="square" rtlCol="0">
            <a:spAutoFit/>
          </a:bodyPr>
          <a:lstStyle/>
          <a:p>
            <a:r>
              <a:rPr lang="en-US" sz="1100" dirty="0"/>
              <a:t>The core sensing, communications, and software technologies are generally applicable to both light-duty and heavy trucking sectors (National Academies of Sciences, Engineering, and Medicine, 2017). Most of the automated vehicle hardware technologies have low cost of at most hundreds of dollars. DSRC is currently the major communication technology before wide commercialization of 5G. Compared to hardware, software technologies, such as algorithms, AI, high performance computing and data processing, will bring larger challenges to automated driving, which may result in much higher expenses. </a:t>
            </a:r>
          </a:p>
        </p:txBody>
      </p:sp>
    </p:spTree>
    <p:extLst>
      <p:ext uri="{BB962C8B-B14F-4D97-AF65-F5344CB8AC3E}">
        <p14:creationId xmlns:p14="http://schemas.microsoft.com/office/powerpoint/2010/main" val="391209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4CC51D-6AF6-E373-8C6D-09D09EDE470B}"/>
              </a:ext>
            </a:extLst>
          </p:cNvPr>
          <p:cNvSpPr>
            <a:spLocks noGrp="1"/>
          </p:cNvSpPr>
          <p:nvPr>
            <p:ph type="body" sz="quarter" idx="37"/>
          </p:nvPr>
        </p:nvSpPr>
        <p:spPr>
          <a:xfrm>
            <a:off x="309562" y="716094"/>
            <a:ext cx="6080351" cy="658756"/>
          </a:xfrm>
        </p:spPr>
        <p:txBody>
          <a:bodyPr/>
          <a:lstStyle/>
          <a:p>
            <a:r>
              <a:rPr lang="en-US" dirty="0"/>
              <a:t>Automated Driving </a:t>
            </a:r>
            <a:r>
              <a:rPr lang="en-US" altLang="zh-CN" dirty="0"/>
              <a:t>Applications Roadmap</a:t>
            </a:r>
            <a:endParaRPr lang="en-US" dirty="0"/>
          </a:p>
          <a:p>
            <a:endParaRPr lang="en-US" dirty="0"/>
          </a:p>
        </p:txBody>
      </p:sp>
      <p:sp>
        <p:nvSpPr>
          <p:cNvPr id="7" name="Slide Number Placeholder 6">
            <a:extLst>
              <a:ext uri="{FF2B5EF4-FFF2-40B4-BE49-F238E27FC236}">
                <a16:creationId xmlns:a16="http://schemas.microsoft.com/office/drawing/2014/main" id="{8EFBD26B-6297-9314-AC64-407C80C14E10}"/>
              </a:ext>
            </a:extLst>
          </p:cNvPr>
          <p:cNvSpPr>
            <a:spLocks noGrp="1"/>
          </p:cNvSpPr>
          <p:nvPr>
            <p:ph type="sldNum" sz="quarter" idx="4"/>
          </p:nvPr>
        </p:nvSpPr>
        <p:spPr/>
        <p:txBody>
          <a:bodyPr/>
          <a:lstStyle/>
          <a:p>
            <a:pPr>
              <a:defRPr/>
            </a:pPr>
            <a:fld id="{D88407D9-4131-444A-84CE-6553CC3611F5}" type="slidenum">
              <a:rPr lang="en-US" sz="900" smtClean="0"/>
              <a:pPr>
                <a:defRPr/>
              </a:pPr>
              <a:t>47</a:t>
            </a:fld>
            <a:endParaRPr lang="en-US" sz="900"/>
          </a:p>
        </p:txBody>
      </p:sp>
      <p:sp>
        <p:nvSpPr>
          <p:cNvPr id="12" name="Text Placeholder 11">
            <a:extLst>
              <a:ext uri="{FF2B5EF4-FFF2-40B4-BE49-F238E27FC236}">
                <a16:creationId xmlns:a16="http://schemas.microsoft.com/office/drawing/2014/main" id="{B28B27B6-080E-510F-D1D5-8EDF3C034CF5}"/>
              </a:ext>
            </a:extLst>
          </p:cNvPr>
          <p:cNvSpPr>
            <a:spLocks noGrp="1"/>
          </p:cNvSpPr>
          <p:nvPr>
            <p:ph type="body" sz="quarter" idx="19"/>
          </p:nvPr>
        </p:nvSpPr>
        <p:spPr>
          <a:xfrm>
            <a:off x="468087" y="6791054"/>
            <a:ext cx="2680861" cy="1623796"/>
          </a:xfrm>
        </p:spPr>
        <p:txBody>
          <a:bodyPr/>
          <a:lstStyle/>
          <a:p>
            <a:pPr>
              <a:spcBef>
                <a:spcPts val="0"/>
              </a:spcBef>
            </a:pPr>
            <a:r>
              <a:rPr lang="en-US" sz="1200" b="1" dirty="0"/>
              <a:t>Notation:</a:t>
            </a:r>
          </a:p>
          <a:p>
            <a:pPr>
              <a:spcBef>
                <a:spcPts val="0"/>
              </a:spcBef>
            </a:pPr>
            <a:r>
              <a:rPr lang="en-US" sz="1000" dirty="0"/>
              <a:t>ABS: Anti-lock Brakes System</a:t>
            </a:r>
          </a:p>
          <a:p>
            <a:pPr>
              <a:spcBef>
                <a:spcPts val="0"/>
              </a:spcBef>
            </a:pPr>
            <a:r>
              <a:rPr lang="en-US" sz="1000" dirty="0"/>
              <a:t>TCS: Traction Control System</a:t>
            </a:r>
          </a:p>
          <a:p>
            <a:pPr>
              <a:spcBef>
                <a:spcPts val="0"/>
              </a:spcBef>
            </a:pPr>
            <a:r>
              <a:rPr lang="en-US" sz="1000" dirty="0"/>
              <a:t>ESC: Electronic Stability Control</a:t>
            </a:r>
          </a:p>
          <a:p>
            <a:pPr>
              <a:spcBef>
                <a:spcPts val="0"/>
              </a:spcBef>
            </a:pPr>
            <a:r>
              <a:rPr lang="en-US" sz="1000" dirty="0"/>
              <a:t>PDC: Parking Distance Control</a:t>
            </a:r>
          </a:p>
          <a:p>
            <a:pPr>
              <a:spcBef>
                <a:spcPts val="0"/>
              </a:spcBef>
            </a:pPr>
            <a:r>
              <a:rPr lang="en-US" sz="1000" dirty="0"/>
              <a:t>FCW: Front Collision Warning</a:t>
            </a:r>
          </a:p>
          <a:p>
            <a:pPr>
              <a:spcBef>
                <a:spcPts val="0"/>
              </a:spcBef>
            </a:pPr>
            <a:r>
              <a:rPr lang="en-US" sz="1000" dirty="0"/>
              <a:t>PA (Level 1/2): Parking Assist (Level 1/2)</a:t>
            </a:r>
          </a:p>
          <a:p>
            <a:pPr>
              <a:spcBef>
                <a:spcPts val="0"/>
              </a:spcBef>
            </a:pPr>
            <a:r>
              <a:rPr lang="en-US" sz="1000" dirty="0"/>
              <a:t>ACC: Adaptive Cruise Control</a:t>
            </a:r>
          </a:p>
          <a:p>
            <a:pPr>
              <a:spcBef>
                <a:spcPts val="0"/>
              </a:spcBef>
            </a:pPr>
            <a:r>
              <a:rPr lang="en-US" sz="1000" dirty="0"/>
              <a:t>BSD: Blind Spot Detection</a:t>
            </a:r>
          </a:p>
          <a:p>
            <a:pPr>
              <a:spcBef>
                <a:spcPts val="0"/>
              </a:spcBef>
            </a:pPr>
            <a:r>
              <a:rPr lang="en-US" sz="1000" dirty="0"/>
              <a:t>LDW: Lane Departure Warning</a:t>
            </a:r>
          </a:p>
          <a:p>
            <a:pPr>
              <a:spcBef>
                <a:spcPts val="0"/>
              </a:spcBef>
            </a:pPr>
            <a:r>
              <a:rPr lang="en-US" sz="1000" dirty="0"/>
              <a:t>AFL: Adaptive Front Lights</a:t>
            </a:r>
          </a:p>
          <a:p>
            <a:pPr>
              <a:spcBef>
                <a:spcPts val="0"/>
              </a:spcBef>
            </a:pPr>
            <a:r>
              <a:rPr lang="en-US" sz="1000" dirty="0"/>
              <a:t>SVS: Surround View Systems</a:t>
            </a:r>
          </a:p>
          <a:p>
            <a:pPr>
              <a:spcBef>
                <a:spcPts val="0"/>
              </a:spcBef>
            </a:pPr>
            <a:r>
              <a:rPr lang="en-US" sz="1000" dirty="0"/>
              <a:t>TJA: Traffic Jam Assist</a:t>
            </a:r>
          </a:p>
        </p:txBody>
      </p:sp>
      <p:sp>
        <p:nvSpPr>
          <p:cNvPr id="166" name="Text Placeholder 11">
            <a:extLst>
              <a:ext uri="{FF2B5EF4-FFF2-40B4-BE49-F238E27FC236}">
                <a16:creationId xmlns:a16="http://schemas.microsoft.com/office/drawing/2014/main" id="{069C3539-426B-01C9-56D9-3D2E70C9311D}"/>
              </a:ext>
            </a:extLst>
          </p:cNvPr>
          <p:cNvSpPr txBox="1">
            <a:spLocks/>
          </p:cNvSpPr>
          <p:nvPr/>
        </p:nvSpPr>
        <p:spPr>
          <a:xfrm>
            <a:off x="2990423" y="6959402"/>
            <a:ext cx="3399490" cy="1623796"/>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r>
              <a:rPr lang="en-US" sz="1000" dirty="0"/>
              <a:t>DSR: Dynamic Steering Response</a:t>
            </a:r>
          </a:p>
          <a:p>
            <a:pPr>
              <a:spcBef>
                <a:spcPts val="0"/>
              </a:spcBef>
            </a:pPr>
            <a:r>
              <a:rPr lang="en-US" sz="1000" dirty="0"/>
              <a:t>DBA: Dynamic Brake Assist</a:t>
            </a:r>
          </a:p>
          <a:p>
            <a:pPr>
              <a:spcBef>
                <a:spcPts val="0"/>
              </a:spcBef>
            </a:pPr>
            <a:r>
              <a:rPr lang="en-US" sz="1000" dirty="0"/>
              <a:t>ACC S &amp; G: Adaptive Cruise Control with Stop and Go</a:t>
            </a:r>
          </a:p>
          <a:p>
            <a:pPr>
              <a:spcBef>
                <a:spcPts val="0"/>
              </a:spcBef>
            </a:pPr>
            <a:r>
              <a:rPr lang="en-US" sz="1000" dirty="0"/>
              <a:t>AEB: Automatic Emergency Brake</a:t>
            </a:r>
          </a:p>
          <a:p>
            <a:pPr>
              <a:spcBef>
                <a:spcPts val="0"/>
              </a:spcBef>
            </a:pPr>
            <a:r>
              <a:rPr lang="en-US" sz="1000" dirty="0"/>
              <a:t>ISA: Intelligent Speed Adaption</a:t>
            </a:r>
          </a:p>
          <a:p>
            <a:pPr>
              <a:spcBef>
                <a:spcPts val="0"/>
              </a:spcBef>
            </a:pPr>
            <a:r>
              <a:rPr lang="en-US" sz="1000" dirty="0"/>
              <a:t>CACC: Cooperative Adaptive Cruise Control</a:t>
            </a:r>
          </a:p>
          <a:p>
            <a:pPr>
              <a:spcBef>
                <a:spcPts val="0"/>
              </a:spcBef>
            </a:pPr>
            <a:r>
              <a:rPr lang="en-US" sz="1000" dirty="0"/>
              <a:t>SLHP: Single Lane Highway Pilot</a:t>
            </a:r>
          </a:p>
          <a:p>
            <a:pPr>
              <a:spcBef>
                <a:spcPts val="0"/>
              </a:spcBef>
            </a:pPr>
            <a:r>
              <a:rPr lang="en-US" sz="1000" dirty="0"/>
              <a:t>LKA: Lane Keep Assist</a:t>
            </a:r>
          </a:p>
          <a:p>
            <a:pPr>
              <a:spcBef>
                <a:spcPts val="0"/>
              </a:spcBef>
            </a:pPr>
            <a:r>
              <a:rPr lang="en-US" sz="1000" dirty="0"/>
              <a:t>PCC: Predictive Cruise Control</a:t>
            </a:r>
          </a:p>
          <a:p>
            <a:pPr>
              <a:spcBef>
                <a:spcPts val="0"/>
              </a:spcBef>
            </a:pPr>
            <a:r>
              <a:rPr lang="en-US" sz="1000" dirty="0"/>
              <a:t>AOA: Automated Obstacle Avoidance</a:t>
            </a:r>
          </a:p>
          <a:p>
            <a:pPr>
              <a:spcBef>
                <a:spcPts val="0"/>
              </a:spcBef>
            </a:pPr>
            <a:r>
              <a:rPr lang="en-US" sz="1000" dirty="0"/>
              <a:t>PRT: Personal Rapid Transit</a:t>
            </a:r>
          </a:p>
          <a:p>
            <a:pPr>
              <a:spcBef>
                <a:spcPts val="0"/>
              </a:spcBef>
            </a:pPr>
            <a:r>
              <a:rPr lang="en-US" sz="1000" dirty="0"/>
              <a:t>GNSS: Global Navigation Satellite System</a:t>
            </a:r>
          </a:p>
          <a:p>
            <a:pPr>
              <a:spcBef>
                <a:spcPts val="0"/>
              </a:spcBef>
            </a:pPr>
            <a:endParaRPr lang="en-US" sz="1000" dirty="0"/>
          </a:p>
          <a:p>
            <a:pPr>
              <a:spcBef>
                <a:spcPts val="0"/>
              </a:spcBef>
            </a:pPr>
            <a:endParaRPr lang="en-US" sz="1000" dirty="0"/>
          </a:p>
          <a:p>
            <a:pPr>
              <a:spcBef>
                <a:spcPts val="0"/>
              </a:spcBef>
            </a:pPr>
            <a:endParaRPr lang="en-US" sz="1000" dirty="0"/>
          </a:p>
        </p:txBody>
      </p:sp>
      <p:pic>
        <p:nvPicPr>
          <p:cNvPr id="5" name="Picture 4">
            <a:extLst>
              <a:ext uri="{FF2B5EF4-FFF2-40B4-BE49-F238E27FC236}">
                <a16:creationId xmlns:a16="http://schemas.microsoft.com/office/drawing/2014/main" id="{4E179C70-03F7-4F39-22B3-BF6C579CA7AE}"/>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181882" y="1698716"/>
            <a:ext cx="6494236" cy="5156104"/>
          </a:xfrm>
          <a:prstGeom prst="rect">
            <a:avLst/>
          </a:prstGeom>
        </p:spPr>
      </p:pic>
    </p:spTree>
    <p:extLst>
      <p:ext uri="{BB962C8B-B14F-4D97-AF65-F5344CB8AC3E}">
        <p14:creationId xmlns:p14="http://schemas.microsoft.com/office/powerpoint/2010/main" val="539604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879577-2A2C-F69D-5663-911B0C618259}"/>
              </a:ext>
            </a:extLst>
          </p:cNvPr>
          <p:cNvSpPr>
            <a:spLocks noGrp="1"/>
          </p:cNvSpPr>
          <p:nvPr>
            <p:ph type="body" sz="quarter" idx="37"/>
          </p:nvPr>
        </p:nvSpPr>
        <p:spPr>
          <a:xfrm>
            <a:off x="309561" y="716094"/>
            <a:ext cx="6468228" cy="390525"/>
          </a:xfrm>
        </p:spPr>
        <p:txBody>
          <a:bodyPr/>
          <a:lstStyle/>
          <a:p>
            <a:r>
              <a:rPr lang="en-US" dirty="0"/>
              <a:t>Costs for Examples of Automated Driving</a:t>
            </a:r>
            <a:r>
              <a:rPr lang="zh-CN" altLang="en-US" dirty="0"/>
              <a:t> </a:t>
            </a:r>
            <a:r>
              <a:rPr lang="en-US" altLang="zh-CN" dirty="0"/>
              <a:t>Applications</a:t>
            </a:r>
            <a:endParaRPr lang="en-US" dirty="0"/>
          </a:p>
        </p:txBody>
      </p:sp>
      <p:sp>
        <p:nvSpPr>
          <p:cNvPr id="7" name="Slide Number Placeholder 6">
            <a:extLst>
              <a:ext uri="{FF2B5EF4-FFF2-40B4-BE49-F238E27FC236}">
                <a16:creationId xmlns:a16="http://schemas.microsoft.com/office/drawing/2014/main" id="{CCEB759A-B211-5749-EB28-AB9EC0FD607A}"/>
              </a:ext>
            </a:extLst>
          </p:cNvPr>
          <p:cNvSpPr>
            <a:spLocks noGrp="1"/>
          </p:cNvSpPr>
          <p:nvPr>
            <p:ph type="sldNum" sz="quarter" idx="4"/>
          </p:nvPr>
        </p:nvSpPr>
        <p:spPr/>
        <p:txBody>
          <a:bodyPr/>
          <a:lstStyle/>
          <a:p>
            <a:pPr>
              <a:defRPr/>
            </a:pPr>
            <a:fld id="{D88407D9-4131-444A-84CE-6553CC3611F5}" type="slidenum">
              <a:rPr lang="en-US" sz="900" smtClean="0"/>
              <a:pPr>
                <a:defRPr/>
              </a:pPr>
              <a:t>48</a:t>
            </a:fld>
            <a:endParaRPr lang="en-US" sz="900"/>
          </a:p>
        </p:txBody>
      </p:sp>
      <p:graphicFrame>
        <p:nvGraphicFramePr>
          <p:cNvPr id="3" name="Table 4">
            <a:extLst>
              <a:ext uri="{FF2B5EF4-FFF2-40B4-BE49-F238E27FC236}">
                <a16:creationId xmlns:a16="http://schemas.microsoft.com/office/drawing/2014/main" id="{ABAE83BF-000E-387B-AE5B-C3AAB51BB9E9}"/>
              </a:ext>
            </a:extLst>
          </p:cNvPr>
          <p:cNvGraphicFramePr>
            <a:graphicFrameLocks noGrp="1"/>
          </p:cNvGraphicFramePr>
          <p:nvPr>
            <p:extLst>
              <p:ext uri="{D42A27DB-BD31-4B8C-83A1-F6EECF244321}">
                <p14:modId xmlns:p14="http://schemas.microsoft.com/office/powerpoint/2010/main" val="3512205483"/>
              </p:ext>
            </p:extLst>
          </p:nvPr>
        </p:nvGraphicFramePr>
        <p:xfrm>
          <a:off x="160421" y="1554601"/>
          <a:ext cx="6520065" cy="6899244"/>
        </p:xfrm>
        <a:graphic>
          <a:graphicData uri="http://schemas.openxmlformats.org/drawingml/2006/table">
            <a:tbl>
              <a:tblPr firstRow="1" bandRow="1">
                <a:tableStyleId>{5C22544A-7EE6-4342-B048-85BDC9FD1C3A}</a:tableStyleId>
              </a:tblPr>
              <a:tblGrid>
                <a:gridCol w="930442">
                  <a:extLst>
                    <a:ext uri="{9D8B030D-6E8A-4147-A177-3AD203B41FA5}">
                      <a16:colId xmlns:a16="http://schemas.microsoft.com/office/drawing/2014/main" val="3844275670"/>
                    </a:ext>
                  </a:extLst>
                </a:gridCol>
                <a:gridCol w="1574669">
                  <a:extLst>
                    <a:ext uri="{9D8B030D-6E8A-4147-A177-3AD203B41FA5}">
                      <a16:colId xmlns:a16="http://schemas.microsoft.com/office/drawing/2014/main" val="1715792084"/>
                    </a:ext>
                  </a:extLst>
                </a:gridCol>
                <a:gridCol w="956930">
                  <a:extLst>
                    <a:ext uri="{9D8B030D-6E8A-4147-A177-3AD203B41FA5}">
                      <a16:colId xmlns:a16="http://schemas.microsoft.com/office/drawing/2014/main" val="3922213493"/>
                    </a:ext>
                  </a:extLst>
                </a:gridCol>
                <a:gridCol w="744279">
                  <a:extLst>
                    <a:ext uri="{9D8B030D-6E8A-4147-A177-3AD203B41FA5}">
                      <a16:colId xmlns:a16="http://schemas.microsoft.com/office/drawing/2014/main" val="1884374019"/>
                    </a:ext>
                  </a:extLst>
                </a:gridCol>
                <a:gridCol w="964019">
                  <a:extLst>
                    <a:ext uri="{9D8B030D-6E8A-4147-A177-3AD203B41FA5}">
                      <a16:colId xmlns:a16="http://schemas.microsoft.com/office/drawing/2014/main" val="2141267623"/>
                    </a:ext>
                  </a:extLst>
                </a:gridCol>
                <a:gridCol w="1349726">
                  <a:extLst>
                    <a:ext uri="{9D8B030D-6E8A-4147-A177-3AD203B41FA5}">
                      <a16:colId xmlns:a16="http://schemas.microsoft.com/office/drawing/2014/main" val="2484979893"/>
                    </a:ext>
                  </a:extLst>
                </a:gridCol>
              </a:tblGrid>
              <a:tr h="437484">
                <a:tc>
                  <a:txBody>
                    <a:bodyPr/>
                    <a:lstStyle/>
                    <a:p>
                      <a:r>
                        <a:rPr lang="en-US" sz="1000" dirty="0"/>
                        <a:t>Applications</a:t>
                      </a:r>
                    </a:p>
                  </a:txBody>
                  <a:tcPr/>
                </a:tc>
                <a:tc>
                  <a:txBody>
                    <a:bodyPr/>
                    <a:lstStyle/>
                    <a:p>
                      <a:r>
                        <a:rPr lang="en-US" sz="1000" dirty="0"/>
                        <a:t>Functionalities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Technologies Used</a:t>
                      </a:r>
                    </a:p>
                  </a:txBody>
                  <a:tcPr/>
                </a:tc>
                <a:tc>
                  <a:txBody>
                    <a:bodyPr/>
                    <a:lstStyle/>
                    <a:p>
                      <a:r>
                        <a:rPr lang="en-US" sz="1000" dirty="0"/>
                        <a:t>Example Players</a:t>
                      </a:r>
                    </a:p>
                  </a:txBody>
                  <a:tcPr/>
                </a:tc>
                <a:tc>
                  <a:txBody>
                    <a:bodyPr/>
                    <a:lstStyle/>
                    <a:p>
                      <a:r>
                        <a:rPr lang="en-US" sz="1000" dirty="0"/>
                        <a:t>Extra Cost </a:t>
                      </a:r>
                    </a:p>
                  </a:txBody>
                  <a:tcPr/>
                </a:tc>
                <a:tc>
                  <a:txBody>
                    <a:bodyPr/>
                    <a:lstStyle/>
                    <a:p>
                      <a:r>
                        <a:rPr lang="en-US" sz="1000" dirty="0"/>
                        <a:t>Sources</a:t>
                      </a:r>
                    </a:p>
                  </a:txBody>
                  <a:tcPr/>
                </a:tc>
                <a:extLst>
                  <a:ext uri="{0D108BD9-81ED-4DB2-BD59-A6C34878D82A}">
                    <a16:rowId xmlns:a16="http://schemas.microsoft.com/office/drawing/2014/main" val="108167562"/>
                  </a:ext>
                </a:extLst>
              </a:tr>
              <a:tr h="460734">
                <a:tc>
                  <a:txBody>
                    <a:bodyPr/>
                    <a:lstStyle/>
                    <a:p>
                      <a:r>
                        <a:rPr lang="en-US" sz="1000" dirty="0"/>
                        <a:t>Lane Departure Warning (LDW)</a:t>
                      </a:r>
                    </a:p>
                  </a:txBody>
                  <a:tcPr/>
                </a:tc>
                <a:tc>
                  <a:txBody>
                    <a:bodyPr/>
                    <a:lstStyle/>
                    <a:p>
                      <a:r>
                        <a:rPr lang="en-US" sz="1000" dirty="0"/>
                        <a:t>Provide a warning when vehicles drive outside of the lane</a:t>
                      </a:r>
                    </a:p>
                  </a:txBody>
                  <a:tcPr/>
                </a:tc>
                <a:tc>
                  <a:txBody>
                    <a:bodyPr/>
                    <a:lstStyle/>
                    <a:p>
                      <a:r>
                        <a:rPr lang="en-US" sz="1000" dirty="0"/>
                        <a:t>Cameras, software</a:t>
                      </a:r>
                    </a:p>
                  </a:txBody>
                  <a:tcPr/>
                </a:tc>
                <a:tc>
                  <a:txBody>
                    <a:bodyPr/>
                    <a:lstStyle/>
                    <a:p>
                      <a:r>
                        <a:rPr lang="en-US" sz="1000" dirty="0"/>
                        <a:t>Mobileye, </a:t>
                      </a:r>
                      <a:r>
                        <a:rPr lang="en-US" sz="1000" dirty="0" err="1"/>
                        <a:t>Wabco</a:t>
                      </a:r>
                      <a:r>
                        <a:rPr lang="en-US" sz="1000" dirty="0"/>
                        <a:t>, Meritor</a:t>
                      </a:r>
                    </a:p>
                  </a:txBody>
                  <a:tcPr/>
                </a:tc>
                <a:tc>
                  <a:txBody>
                    <a:bodyPr/>
                    <a:lstStyle/>
                    <a:p>
                      <a:r>
                        <a:rPr lang="en-US" sz="1000" dirty="0"/>
                        <a:t>$850 with $150 installation</a:t>
                      </a:r>
                    </a:p>
                  </a:txBody>
                  <a:tcPr/>
                </a:tc>
                <a:tc>
                  <a:txBody>
                    <a:bodyPr/>
                    <a:lstStyle/>
                    <a:p>
                      <a:r>
                        <a:rPr lang="en-US" sz="1000" dirty="0"/>
                        <a:t>National Academies of Sciences, Engineering, and Medicine (2017)</a:t>
                      </a:r>
                    </a:p>
                  </a:txBody>
                  <a:tcPr/>
                </a:tc>
                <a:extLst>
                  <a:ext uri="{0D108BD9-81ED-4DB2-BD59-A6C34878D82A}">
                    <a16:rowId xmlns:a16="http://schemas.microsoft.com/office/drawing/2014/main" val="3656404625"/>
                  </a:ext>
                </a:extLst>
              </a:tr>
              <a:tr h="460734">
                <a:tc>
                  <a:txBody>
                    <a:bodyPr/>
                    <a:lstStyle/>
                    <a:p>
                      <a:r>
                        <a:rPr lang="en-US" sz="1000" dirty="0"/>
                        <a:t>Blind Spot Detection (BSD)</a:t>
                      </a:r>
                    </a:p>
                  </a:txBody>
                  <a:tcPr/>
                </a:tc>
                <a:tc>
                  <a:txBody>
                    <a:bodyPr/>
                    <a:lstStyle/>
                    <a:p>
                      <a:r>
                        <a:rPr lang="en-US" sz="1000" dirty="0"/>
                        <a:t>Identify drivers’ blind spot and give a warning</a:t>
                      </a:r>
                    </a:p>
                  </a:txBody>
                  <a:tcPr/>
                </a:tc>
                <a:tc>
                  <a:txBody>
                    <a:bodyPr/>
                    <a:lstStyle/>
                    <a:p>
                      <a:r>
                        <a:rPr lang="en-US" sz="1000" dirty="0"/>
                        <a:t>Cameras, Radar, software</a:t>
                      </a:r>
                    </a:p>
                  </a:txBody>
                  <a:tcPr/>
                </a:tc>
                <a:tc>
                  <a:txBody>
                    <a:bodyPr/>
                    <a:lstStyle/>
                    <a:p>
                      <a:r>
                        <a:rPr lang="en-US" sz="1000" dirty="0"/>
                        <a:t>Mobileye, Volvo, </a:t>
                      </a:r>
                      <a:r>
                        <a:rPr lang="en-US" sz="1000" dirty="0" err="1"/>
                        <a:t>Wabco</a:t>
                      </a:r>
                      <a:endParaRPr lang="en-US" sz="1000" dirty="0"/>
                    </a:p>
                  </a:txBody>
                  <a:tcPr/>
                </a:tc>
                <a:tc>
                  <a:txBody>
                    <a:bodyPr/>
                    <a:lstStyle/>
                    <a:p>
                      <a:r>
                        <a:rPr lang="en-US" sz="1000" dirty="0"/>
                        <a:t>$250-$850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National Academies of Sciences, Engineering, and Medicine (2017)</a:t>
                      </a:r>
                    </a:p>
                  </a:txBody>
                  <a:tcPr/>
                </a:tc>
                <a:extLst>
                  <a:ext uri="{0D108BD9-81ED-4DB2-BD59-A6C34878D82A}">
                    <a16:rowId xmlns:a16="http://schemas.microsoft.com/office/drawing/2014/main" val="943041734"/>
                  </a:ext>
                </a:extLst>
              </a:tr>
              <a:tr h="460734">
                <a:tc>
                  <a:txBody>
                    <a:bodyPr/>
                    <a:lstStyle/>
                    <a:p>
                      <a:r>
                        <a:rPr lang="en-US" sz="1000" dirty="0"/>
                        <a:t>Adaptive Cruise Control (ACC)</a:t>
                      </a:r>
                    </a:p>
                  </a:txBody>
                  <a:tcPr/>
                </a:tc>
                <a:tc>
                  <a:txBody>
                    <a:bodyPr/>
                    <a:lstStyle/>
                    <a:p>
                      <a:r>
                        <a:rPr lang="en-US" sz="1000" dirty="0"/>
                        <a:t>Dynamically control longitudinal movement and maintain consistent following distance</a:t>
                      </a:r>
                    </a:p>
                  </a:txBody>
                  <a:tcPr/>
                </a:tc>
                <a:tc>
                  <a:txBody>
                    <a:bodyPr/>
                    <a:lstStyle/>
                    <a:p>
                      <a:r>
                        <a:rPr lang="en-US" sz="1000" dirty="0"/>
                        <a:t>Radar, software</a:t>
                      </a:r>
                    </a:p>
                  </a:txBody>
                  <a:tcPr/>
                </a:tc>
                <a:tc>
                  <a:txBody>
                    <a:bodyPr/>
                    <a:lstStyle/>
                    <a:p>
                      <a:r>
                        <a:rPr lang="en-US" sz="1000" dirty="0"/>
                        <a:t>Mobileye, </a:t>
                      </a:r>
                      <a:r>
                        <a:rPr lang="en-US" sz="1000" dirty="0" err="1"/>
                        <a:t>Wabco</a:t>
                      </a:r>
                      <a:r>
                        <a:rPr lang="en-US" sz="1000" dirty="0"/>
                        <a:t>, Volvo, Bendix</a:t>
                      </a:r>
                    </a:p>
                  </a:txBody>
                  <a:tcPr/>
                </a:tc>
                <a:tc>
                  <a:txBody>
                    <a:bodyPr/>
                    <a:lstStyle/>
                    <a:p>
                      <a:r>
                        <a:rPr lang="en-US" sz="1000" dirty="0"/>
                        <a:t>$500-$2500 </a:t>
                      </a:r>
                    </a:p>
                  </a:txBody>
                  <a:tcPr/>
                </a:tc>
                <a:tc>
                  <a:txBody>
                    <a:bodyPr/>
                    <a:lstStyle/>
                    <a:p>
                      <a:r>
                        <a:rPr lang="en-US" sz="1000" dirty="0"/>
                        <a:t>Adaptive Cruise Control: A Safer Way to Drive? (2022)</a:t>
                      </a:r>
                    </a:p>
                  </a:txBody>
                  <a:tcPr/>
                </a:tc>
                <a:extLst>
                  <a:ext uri="{0D108BD9-81ED-4DB2-BD59-A6C34878D82A}">
                    <a16:rowId xmlns:a16="http://schemas.microsoft.com/office/drawing/2014/main" val="4208617120"/>
                  </a:ext>
                </a:extLst>
              </a:tr>
              <a:tr h="460734">
                <a:tc>
                  <a:txBody>
                    <a:bodyPr/>
                    <a:lstStyle/>
                    <a:p>
                      <a:r>
                        <a:rPr lang="en-US" sz="1000" dirty="0"/>
                        <a:t>Predictive Cruise Control (PCC)</a:t>
                      </a:r>
                    </a:p>
                  </a:txBody>
                  <a:tcPr/>
                </a:tc>
                <a:tc>
                  <a:txBody>
                    <a:bodyPr/>
                    <a:lstStyle/>
                    <a:p>
                      <a:r>
                        <a:rPr lang="en-US" sz="1000" dirty="0"/>
                        <a:t>Optimize vehicle speed over various types of terrain</a:t>
                      </a:r>
                    </a:p>
                  </a:txBody>
                  <a:tcPr/>
                </a:tc>
                <a:tc>
                  <a:txBody>
                    <a:bodyPr/>
                    <a:lstStyle/>
                    <a:p>
                      <a:r>
                        <a:rPr lang="en-US" sz="1000" dirty="0"/>
                        <a:t>GPS, topographical mapping data, software</a:t>
                      </a:r>
                    </a:p>
                  </a:txBody>
                  <a:tcPr/>
                </a:tc>
                <a:tc>
                  <a:txBody>
                    <a:bodyPr/>
                    <a:lstStyle/>
                    <a:p>
                      <a:r>
                        <a:rPr lang="en-US" sz="1000" dirty="0"/>
                        <a:t>Kenworth, DAF</a:t>
                      </a:r>
                    </a:p>
                  </a:txBody>
                  <a:tcPr/>
                </a:tc>
                <a:tc>
                  <a:txBody>
                    <a:bodyPr/>
                    <a:lstStyle/>
                    <a:p>
                      <a:r>
                        <a:rPr lang="en-US" sz="1000" dirty="0"/>
                        <a:t>$953 for 2018, $766 for 2027</a:t>
                      </a:r>
                    </a:p>
                  </a:txBody>
                  <a:tcPr/>
                </a:tc>
                <a:tc>
                  <a:txBody>
                    <a:bodyPr/>
                    <a:lstStyle/>
                    <a:p>
                      <a:r>
                        <a:rPr lang="en-US" sz="1000" dirty="0"/>
                        <a:t>EPA and NHTSA (2016)</a:t>
                      </a:r>
                    </a:p>
                  </a:txBody>
                  <a:tcPr/>
                </a:tc>
                <a:extLst>
                  <a:ext uri="{0D108BD9-81ED-4DB2-BD59-A6C34878D82A}">
                    <a16:rowId xmlns:a16="http://schemas.microsoft.com/office/drawing/2014/main" val="1609102999"/>
                  </a:ext>
                </a:extLst>
              </a:tr>
              <a:tr h="460734">
                <a:tc>
                  <a:txBody>
                    <a:bodyPr/>
                    <a:lstStyle/>
                    <a:p>
                      <a:r>
                        <a:rPr lang="en-US" sz="1000" dirty="0"/>
                        <a:t>Truck platooning</a:t>
                      </a:r>
                    </a:p>
                  </a:txBody>
                  <a:tcPr/>
                </a:tc>
                <a:tc>
                  <a:txBody>
                    <a:bodyPr/>
                    <a:lstStyle/>
                    <a:p>
                      <a:r>
                        <a:rPr lang="en-US" sz="1000" dirty="0"/>
                        <a:t>Enable vehicles to travel close together to reduce aerodynamic drag</a:t>
                      </a:r>
                    </a:p>
                  </a:txBody>
                  <a:tcPr/>
                </a:tc>
                <a:tc>
                  <a:txBody>
                    <a:bodyPr/>
                    <a:lstStyle/>
                    <a:p>
                      <a:r>
                        <a:rPr lang="en-US" sz="1000" dirty="0"/>
                        <a:t>Radar, software, DSRC</a:t>
                      </a:r>
                    </a:p>
                  </a:txBody>
                  <a:tcPr/>
                </a:tc>
                <a:tc>
                  <a:txBody>
                    <a:bodyPr/>
                    <a:lstStyle/>
                    <a:p>
                      <a:r>
                        <a:rPr lang="en-US" sz="1000" dirty="0"/>
                        <a:t>Volvo, Peloton, Daimler</a:t>
                      </a:r>
                    </a:p>
                  </a:txBody>
                  <a:tcPr/>
                </a:tc>
                <a:tc>
                  <a:txBody>
                    <a:bodyPr/>
                    <a:lstStyle/>
                    <a:p>
                      <a:r>
                        <a:rPr lang="en-US" sz="1000" dirty="0"/>
                        <a:t>Around $1,000 for 2022</a:t>
                      </a:r>
                    </a:p>
                  </a:txBody>
                  <a:tcPr/>
                </a:tc>
                <a:tc>
                  <a:txBody>
                    <a:bodyPr/>
                    <a:lstStyle/>
                    <a:p>
                      <a:r>
                        <a:rPr lang="en-US" sz="1000" dirty="0"/>
                        <a:t>Larson (2020)</a:t>
                      </a:r>
                    </a:p>
                  </a:txBody>
                  <a:tcPr/>
                </a:tc>
                <a:extLst>
                  <a:ext uri="{0D108BD9-81ED-4DB2-BD59-A6C34878D82A}">
                    <a16:rowId xmlns:a16="http://schemas.microsoft.com/office/drawing/2014/main" val="3714895101"/>
                  </a:ext>
                </a:extLst>
              </a:tr>
              <a:tr h="460734">
                <a:tc>
                  <a:txBody>
                    <a:bodyPr/>
                    <a:lstStyle/>
                    <a:p>
                      <a:r>
                        <a:rPr lang="en-US" sz="1000" dirty="0"/>
                        <a:t>Front Collision Warning (FCW)</a:t>
                      </a:r>
                    </a:p>
                  </a:txBody>
                  <a:tcPr/>
                </a:tc>
                <a:tc>
                  <a:txBody>
                    <a:bodyPr/>
                    <a:lstStyle/>
                    <a:p>
                      <a:r>
                        <a:rPr lang="en-US" sz="1000" dirty="0"/>
                        <a:t>Detect distances and relative speed between two adjacent vehicles and give a warning when they are too close</a:t>
                      </a:r>
                    </a:p>
                  </a:txBody>
                  <a:tcPr/>
                </a:tc>
                <a:tc>
                  <a:txBody>
                    <a:bodyPr/>
                    <a:lstStyle/>
                    <a:p>
                      <a:r>
                        <a:rPr lang="en-US" sz="1000" dirty="0"/>
                        <a:t>Radar, software</a:t>
                      </a:r>
                    </a:p>
                  </a:txBody>
                  <a:tcPr/>
                </a:tc>
                <a:tc>
                  <a:txBody>
                    <a:bodyPr/>
                    <a:lstStyle/>
                    <a:p>
                      <a:r>
                        <a:rPr lang="en-US" sz="1000" dirty="0"/>
                        <a:t>Delphi, Bosch, DENSO</a:t>
                      </a:r>
                    </a:p>
                  </a:txBody>
                  <a:tcPr/>
                </a:tc>
                <a:tc>
                  <a:txBody>
                    <a:bodyPr/>
                    <a:lstStyle/>
                    <a:p>
                      <a:r>
                        <a:rPr lang="en-US" sz="1000" dirty="0"/>
                        <a:t>&lt;$300 for 2022</a:t>
                      </a:r>
                    </a:p>
                  </a:txBody>
                  <a:tcPr/>
                </a:tc>
                <a:tc>
                  <a:txBody>
                    <a:bodyPr/>
                    <a:lstStyle/>
                    <a:p>
                      <a:r>
                        <a:rPr lang="en-US" sz="1000" dirty="0"/>
                        <a:t>Retail webs like Amazon and eBay</a:t>
                      </a:r>
                    </a:p>
                  </a:txBody>
                  <a:tcPr/>
                </a:tc>
                <a:extLst>
                  <a:ext uri="{0D108BD9-81ED-4DB2-BD59-A6C34878D82A}">
                    <a16:rowId xmlns:a16="http://schemas.microsoft.com/office/drawing/2014/main" val="983866868"/>
                  </a:ext>
                </a:extLst>
              </a:tr>
              <a:tr h="460734">
                <a:tc>
                  <a:txBody>
                    <a:bodyPr/>
                    <a:lstStyle/>
                    <a:p>
                      <a:r>
                        <a:rPr lang="en-US" sz="1000" dirty="0"/>
                        <a:t>Cooperative Adaptive Cruise Control (CACC)</a:t>
                      </a:r>
                    </a:p>
                  </a:txBody>
                  <a:tcPr/>
                </a:tc>
                <a:tc>
                  <a:txBody>
                    <a:bodyPr/>
                    <a:lstStyle/>
                    <a:p>
                      <a:r>
                        <a:rPr lang="en-US" sz="1000" dirty="0"/>
                        <a:t>Extension of ACC using V2X communication, realize longitudinal automated driving</a:t>
                      </a:r>
                    </a:p>
                  </a:txBody>
                  <a:tcPr/>
                </a:tc>
                <a:tc>
                  <a:txBody>
                    <a:bodyPr/>
                    <a:lstStyle/>
                    <a:p>
                      <a:r>
                        <a:rPr lang="en-US" sz="1000" dirty="0"/>
                        <a:t>LiDAR, Radar, software</a:t>
                      </a:r>
                    </a:p>
                  </a:txBody>
                  <a:tcPr/>
                </a:tc>
                <a:tc>
                  <a:txBody>
                    <a:bodyPr/>
                    <a:lstStyle/>
                    <a:p>
                      <a:r>
                        <a:rPr lang="en-US" sz="1000" dirty="0"/>
                        <a:t>Delphi, </a:t>
                      </a:r>
                      <a:r>
                        <a:rPr lang="en-US" sz="1000" dirty="0" err="1"/>
                        <a:t>NeoGLS</a:t>
                      </a:r>
                      <a:r>
                        <a:rPr lang="en-US" sz="1000" dirty="0"/>
                        <a:t>, </a:t>
                      </a:r>
                      <a:r>
                        <a:rPr lang="en-US" sz="1000" dirty="0" err="1"/>
                        <a:t>Dynniq</a:t>
                      </a:r>
                      <a:r>
                        <a:rPr lang="en-US" sz="1000" dirty="0"/>
                        <a:t>,  </a:t>
                      </a:r>
                      <a:r>
                        <a:rPr lang="en-US" sz="1000" dirty="0" err="1"/>
                        <a:t>Swarco</a:t>
                      </a:r>
                      <a:endParaRPr lang="en-US" sz="1000" dirty="0"/>
                    </a:p>
                  </a:txBody>
                  <a:tcPr/>
                </a:tc>
                <a:tc>
                  <a:txBody>
                    <a:bodyPr/>
                    <a:lstStyle/>
                    <a:p>
                      <a:r>
                        <a:rPr lang="en-US" sz="1000" dirty="0"/>
                        <a:t>$300-$10,800 with a median cost of $4,500</a:t>
                      </a:r>
                    </a:p>
                  </a:txBody>
                  <a:tcPr/>
                </a:tc>
                <a:tc>
                  <a:txBody>
                    <a:bodyPr/>
                    <a:lstStyle/>
                    <a:p>
                      <a:r>
                        <a:rPr lang="en-US" sz="1000" dirty="0"/>
                        <a:t>USDOT (2018)</a:t>
                      </a:r>
                    </a:p>
                  </a:txBody>
                  <a:tcPr/>
                </a:tc>
                <a:extLst>
                  <a:ext uri="{0D108BD9-81ED-4DB2-BD59-A6C34878D82A}">
                    <a16:rowId xmlns:a16="http://schemas.microsoft.com/office/drawing/2014/main" val="2728428343"/>
                  </a:ext>
                </a:extLst>
              </a:tr>
              <a:tr h="46073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Highway </a:t>
                      </a:r>
                      <a:r>
                        <a:rPr lang="en-US" sz="1000" kern="1200" dirty="0">
                          <a:solidFill>
                            <a:schemeClr val="dk1"/>
                          </a:solidFill>
                          <a:latin typeface="+mn-lt"/>
                          <a:ea typeface="+mn-ea"/>
                          <a:cs typeface="+mn-cs"/>
                        </a:rPr>
                        <a:t>chauffeur</a:t>
                      </a:r>
                    </a:p>
                    <a:p>
                      <a:endParaRPr lang="en-US" sz="1000" dirty="0"/>
                    </a:p>
                  </a:txBody>
                  <a:tcPr/>
                </a:tc>
                <a:tc>
                  <a:txBody>
                    <a:bodyPr/>
                    <a:lstStyle/>
                    <a:p>
                      <a:r>
                        <a:rPr lang="en-US" sz="1000" dirty="0"/>
                        <a:t>Conditional automated driving (Level 3) up to 90 km/h on motorways</a:t>
                      </a:r>
                    </a:p>
                  </a:txBody>
                  <a:tcPr/>
                </a:tc>
                <a:tc>
                  <a:txBody>
                    <a:bodyPr/>
                    <a:lstStyle/>
                    <a:p>
                      <a:r>
                        <a:rPr lang="en-US" sz="1000" dirty="0"/>
                        <a:t>LiDAR, radar, cameras, ultrasonic sensor</a:t>
                      </a:r>
                    </a:p>
                  </a:txBody>
                  <a:tcPr/>
                </a:tc>
                <a:tc>
                  <a:txBody>
                    <a:bodyPr/>
                    <a:lstStyle/>
                    <a:p>
                      <a:r>
                        <a:rPr lang="en-US" sz="1000" dirty="0"/>
                        <a:t>Tesla, Waymo, Cruise</a:t>
                      </a:r>
                    </a:p>
                  </a:txBody>
                  <a:tcPr/>
                </a:tc>
                <a:tc>
                  <a:txBody>
                    <a:bodyPr/>
                    <a:lstStyle/>
                    <a:p>
                      <a:r>
                        <a:rPr lang="en-US" sz="1000" dirty="0"/>
                        <a:t>Around $4,500 (2016) with decline at an annual rate of 9%</a:t>
                      </a:r>
                    </a:p>
                  </a:txBody>
                  <a:tcPr/>
                </a:tc>
                <a:tc>
                  <a:txBody>
                    <a:bodyPr/>
                    <a:lstStyle/>
                    <a:p>
                      <a:r>
                        <a:rPr lang="en-US" sz="1000" dirty="0"/>
                        <a:t>Studer et al.  (2018)</a:t>
                      </a:r>
                    </a:p>
                    <a:p>
                      <a:r>
                        <a:rPr lang="en-US" sz="1000" dirty="0"/>
                        <a:t>Stephens (2016)</a:t>
                      </a:r>
                    </a:p>
                  </a:txBody>
                  <a:tcPr/>
                </a:tc>
                <a:extLst>
                  <a:ext uri="{0D108BD9-81ED-4DB2-BD59-A6C34878D82A}">
                    <a16:rowId xmlns:a16="http://schemas.microsoft.com/office/drawing/2014/main" val="593190172"/>
                  </a:ext>
                </a:extLst>
              </a:tr>
              <a:tr h="460734">
                <a:tc>
                  <a:txBody>
                    <a:bodyPr/>
                    <a:lstStyle/>
                    <a:p>
                      <a:r>
                        <a:rPr lang="en-US" sz="1000" dirty="0"/>
                        <a:t>Full automation</a:t>
                      </a:r>
                    </a:p>
                  </a:txBody>
                  <a:tcPr/>
                </a:tc>
                <a:tc>
                  <a:txBody>
                    <a:bodyPr/>
                    <a:lstStyle/>
                    <a:p>
                      <a:r>
                        <a:rPr lang="en-US" sz="1000" dirty="0"/>
                        <a:t>Provide full self-driving features and enable vehicles to drive anywhere anytime without human interventions</a:t>
                      </a:r>
                    </a:p>
                  </a:txBody>
                  <a:tcPr/>
                </a:tc>
                <a:tc>
                  <a:txBody>
                    <a:bodyPr/>
                    <a:lstStyle/>
                    <a:p>
                      <a:r>
                        <a:rPr lang="en-US" sz="1000" dirty="0"/>
                        <a:t>LiDAR, radar, cameras, infrared/ultrasonic sensors, GPS, DSRC/5G</a:t>
                      </a:r>
                    </a:p>
                  </a:txBody>
                  <a:tcPr/>
                </a:tc>
                <a:tc>
                  <a:txBody>
                    <a:bodyPr/>
                    <a:lstStyle/>
                    <a:p>
                      <a:r>
                        <a:rPr lang="en-US" sz="1000" dirty="0"/>
                        <a:t>Tesla, Waymo, Cruise</a:t>
                      </a:r>
                    </a:p>
                  </a:txBody>
                  <a:tcPr/>
                </a:tc>
                <a:tc>
                  <a:txBody>
                    <a:bodyPr/>
                    <a:lstStyle/>
                    <a:p>
                      <a:r>
                        <a:rPr lang="en-US" sz="1000" dirty="0"/>
                        <a:t>$15,000 in 2022 for Tesla,</a:t>
                      </a:r>
                    </a:p>
                    <a:p>
                      <a:r>
                        <a:rPr lang="en-US" sz="1000" dirty="0"/>
                        <a:t>around $10,000 for others</a:t>
                      </a:r>
                    </a:p>
                  </a:txBody>
                  <a:tcPr/>
                </a:tc>
                <a:tc>
                  <a:txBody>
                    <a:bodyPr/>
                    <a:lstStyle/>
                    <a:p>
                      <a:r>
                        <a:rPr lang="en-US" sz="1000" dirty="0"/>
                        <a:t>Elon Musk (2022)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Stephens (2016)</a:t>
                      </a:r>
                    </a:p>
                  </a:txBody>
                  <a:tcPr/>
                </a:tc>
                <a:extLst>
                  <a:ext uri="{0D108BD9-81ED-4DB2-BD59-A6C34878D82A}">
                    <a16:rowId xmlns:a16="http://schemas.microsoft.com/office/drawing/2014/main" val="3420319128"/>
                  </a:ext>
                </a:extLst>
              </a:tr>
            </a:tbl>
          </a:graphicData>
        </a:graphic>
      </p:graphicFrame>
    </p:spTree>
    <p:extLst>
      <p:ext uri="{BB962C8B-B14F-4D97-AF65-F5344CB8AC3E}">
        <p14:creationId xmlns:p14="http://schemas.microsoft.com/office/powerpoint/2010/main" val="241204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113B1A-5167-6791-5442-9212E20B7BDA}"/>
              </a:ext>
            </a:extLst>
          </p:cNvPr>
          <p:cNvSpPr>
            <a:spLocks noGrp="1"/>
          </p:cNvSpPr>
          <p:nvPr>
            <p:ph type="body" sz="quarter" idx="37"/>
          </p:nvPr>
        </p:nvSpPr>
        <p:spPr>
          <a:xfrm>
            <a:off x="309562" y="716094"/>
            <a:ext cx="6192715" cy="390525"/>
          </a:xfrm>
        </p:spPr>
        <p:txBody>
          <a:bodyPr/>
          <a:lstStyle/>
          <a:p>
            <a:r>
              <a:rPr lang="en-US" dirty="0"/>
              <a:t>Mobility Technologies: Automated, Connected, Shared, Electric</a:t>
            </a:r>
          </a:p>
        </p:txBody>
      </p:sp>
      <p:sp>
        <p:nvSpPr>
          <p:cNvPr id="6" name="Text Placeholder 5">
            <a:extLst>
              <a:ext uri="{FF2B5EF4-FFF2-40B4-BE49-F238E27FC236}">
                <a16:creationId xmlns:a16="http://schemas.microsoft.com/office/drawing/2014/main" id="{560A710D-2012-3042-B673-0EABC32F1F20}"/>
              </a:ext>
            </a:extLst>
          </p:cNvPr>
          <p:cNvSpPr>
            <a:spLocks noGrp="1"/>
          </p:cNvSpPr>
          <p:nvPr>
            <p:ph type="body" sz="quarter" idx="39"/>
          </p:nvPr>
        </p:nvSpPr>
        <p:spPr>
          <a:xfrm>
            <a:off x="309563" y="1622897"/>
            <a:ext cx="6302272" cy="1541322"/>
          </a:xfrm>
        </p:spPr>
        <p:txBody>
          <a:bodyPr/>
          <a:lstStyle/>
          <a:p>
            <a:r>
              <a:rPr lang="en-US" dirty="0"/>
              <a:t>Other than automation and connectivity, sharing and electrification also account for a significant share of the mobility market. According to McKinsey, from 2010 to 2020, almost half of the funds flowed into the sector of vehicle electrification and shared mobility, pretty close to automation and connectivity. More findings have agreed that either of these technologies alone cannot successfully achieve the expected mobility benefits. Therefore, integrated applications of these technologies have been in</a:t>
            </a:r>
            <a:r>
              <a:rPr lang="en-US" altLang="zh-CN" dirty="0"/>
              <a:t>creasingly attractive in both academia and industry. Most of the applications associated with automated driving, such as vehicle platooning and shared automated vehicles, involve the other three technologies. </a:t>
            </a:r>
            <a:endParaRPr lang="en-US" dirty="0"/>
          </a:p>
        </p:txBody>
      </p:sp>
      <p:sp>
        <p:nvSpPr>
          <p:cNvPr id="7" name="Slide Number Placeholder 6">
            <a:extLst>
              <a:ext uri="{FF2B5EF4-FFF2-40B4-BE49-F238E27FC236}">
                <a16:creationId xmlns:a16="http://schemas.microsoft.com/office/drawing/2014/main" id="{0FF9D0D3-72CC-1ED5-6DA3-1D3EFFCBF345}"/>
              </a:ext>
            </a:extLst>
          </p:cNvPr>
          <p:cNvSpPr>
            <a:spLocks noGrp="1"/>
          </p:cNvSpPr>
          <p:nvPr>
            <p:ph type="sldNum" sz="quarter" idx="4"/>
          </p:nvPr>
        </p:nvSpPr>
        <p:spPr/>
        <p:txBody>
          <a:bodyPr/>
          <a:lstStyle/>
          <a:p>
            <a:pPr>
              <a:defRPr/>
            </a:pPr>
            <a:fld id="{D88407D9-4131-444A-84CE-6553CC3611F5}" type="slidenum">
              <a:rPr lang="en-US" sz="900" smtClean="0"/>
              <a:pPr>
                <a:defRPr/>
              </a:pPr>
              <a:t>49</a:t>
            </a:fld>
            <a:endParaRPr lang="en-US" sz="900"/>
          </a:p>
        </p:txBody>
      </p:sp>
      <p:sp>
        <p:nvSpPr>
          <p:cNvPr id="12" name="TextBox 11">
            <a:extLst>
              <a:ext uri="{FF2B5EF4-FFF2-40B4-BE49-F238E27FC236}">
                <a16:creationId xmlns:a16="http://schemas.microsoft.com/office/drawing/2014/main" id="{13AF2D9F-37EC-8F83-AA03-4CFA77BC8419}"/>
              </a:ext>
            </a:extLst>
          </p:cNvPr>
          <p:cNvSpPr txBox="1"/>
          <p:nvPr/>
        </p:nvSpPr>
        <p:spPr>
          <a:xfrm>
            <a:off x="309562" y="8179617"/>
            <a:ext cx="4741409" cy="248289"/>
          </a:xfrm>
          <a:prstGeom prst="rect">
            <a:avLst/>
          </a:prstGeom>
          <a:noFill/>
        </p:spPr>
        <p:txBody>
          <a:bodyPr wrap="square">
            <a:spAutoFit/>
          </a:bodyPr>
          <a:lstStyle/>
          <a:p>
            <a:r>
              <a:rPr lang="en-US" altLang="zh-CN" sz="1000" i="1" dirty="0"/>
              <a:t>Source: McKinsey report—Mobility’s future: An investment reality check </a:t>
            </a:r>
            <a:endParaRPr lang="en-US" sz="1000" i="1" dirty="0"/>
          </a:p>
        </p:txBody>
      </p:sp>
      <p:pic>
        <p:nvPicPr>
          <p:cNvPr id="13" name="Picture 12">
            <a:extLst>
              <a:ext uri="{FF2B5EF4-FFF2-40B4-BE49-F238E27FC236}">
                <a16:creationId xmlns:a16="http://schemas.microsoft.com/office/drawing/2014/main" id="{ACE708A0-A6E6-B3CB-2D10-B535970DDF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2" y="3164219"/>
            <a:ext cx="6192716" cy="4965950"/>
          </a:xfrm>
          <a:prstGeom prst="rect">
            <a:avLst/>
          </a:prstGeom>
        </p:spPr>
      </p:pic>
    </p:spTree>
    <p:extLst>
      <p:ext uri="{BB962C8B-B14F-4D97-AF65-F5344CB8AC3E}">
        <p14:creationId xmlns:p14="http://schemas.microsoft.com/office/powerpoint/2010/main" val="41200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D8E051-9E40-3055-8792-2D257E2044D3}"/>
              </a:ext>
            </a:extLst>
          </p:cNvPr>
          <p:cNvSpPr>
            <a:spLocks noGrp="1"/>
          </p:cNvSpPr>
          <p:nvPr>
            <p:ph type="body" sz="quarter" idx="37"/>
          </p:nvPr>
        </p:nvSpPr>
        <p:spPr/>
        <p:txBody>
          <a:bodyPr/>
          <a:lstStyle/>
          <a:p>
            <a:r>
              <a:rPr lang="en-US" dirty="0"/>
              <a:t> Definitions and Terminologies</a:t>
            </a:r>
          </a:p>
        </p:txBody>
      </p:sp>
      <p:sp>
        <p:nvSpPr>
          <p:cNvPr id="7" name="Slide Number Placeholder 6">
            <a:extLst>
              <a:ext uri="{FF2B5EF4-FFF2-40B4-BE49-F238E27FC236}">
                <a16:creationId xmlns:a16="http://schemas.microsoft.com/office/drawing/2014/main" id="{2B3088DD-535E-BF31-1E6E-7DE94C6E6326}"/>
              </a:ext>
            </a:extLst>
          </p:cNvPr>
          <p:cNvSpPr>
            <a:spLocks noGrp="1"/>
          </p:cNvSpPr>
          <p:nvPr>
            <p:ph type="sldNum" sz="quarter" idx="4"/>
          </p:nvPr>
        </p:nvSpPr>
        <p:spPr/>
        <p:txBody>
          <a:bodyPr/>
          <a:lstStyle/>
          <a:p>
            <a:pPr>
              <a:defRPr/>
            </a:pPr>
            <a:fld id="{D88407D9-4131-444A-84CE-6553CC3611F5}" type="slidenum">
              <a:rPr lang="en-US" sz="900" smtClean="0"/>
              <a:pPr>
                <a:defRPr/>
              </a:pPr>
              <a:t>5</a:t>
            </a:fld>
            <a:endParaRPr lang="en-US" sz="900"/>
          </a:p>
        </p:txBody>
      </p:sp>
      <p:sp>
        <p:nvSpPr>
          <p:cNvPr id="8" name="Text Placeholder 5">
            <a:extLst>
              <a:ext uri="{FF2B5EF4-FFF2-40B4-BE49-F238E27FC236}">
                <a16:creationId xmlns:a16="http://schemas.microsoft.com/office/drawing/2014/main" id="{42CC5A0F-938B-15CE-9C2D-3FEEEFC452BB}"/>
              </a:ext>
            </a:extLst>
          </p:cNvPr>
          <p:cNvSpPr txBox="1">
            <a:spLocks/>
          </p:cNvSpPr>
          <p:nvPr/>
        </p:nvSpPr>
        <p:spPr>
          <a:xfrm>
            <a:off x="352424" y="1923601"/>
            <a:ext cx="6302272" cy="1587220"/>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There are numerous words and terminologies describing automated vehicles, as presented in the word cloud below. Some of the most commonly used words include automated vehicle, automated driving, autonomous vehicle, autonomous driving, self-driving, driverless, vehicle automation, connected vehicle, adaptive cruise control, advanced driver-assistance system (ADAS), and so forth. </a:t>
            </a:r>
          </a:p>
        </p:txBody>
      </p:sp>
      <p:pic>
        <p:nvPicPr>
          <p:cNvPr id="5" name="Picture 4">
            <a:extLst>
              <a:ext uri="{FF2B5EF4-FFF2-40B4-BE49-F238E27FC236}">
                <a16:creationId xmlns:a16="http://schemas.microsoft.com/office/drawing/2014/main" id="{8FBECDDF-73B9-00E4-57DC-BA61539B3D78}"/>
              </a:ext>
            </a:extLst>
          </p:cNvPr>
          <p:cNvPicPr>
            <a:picLocks noChangeAspect="1"/>
          </p:cNvPicPr>
          <p:nvPr/>
        </p:nvPicPr>
        <p:blipFill>
          <a:blip r:embed="rId2"/>
          <a:stretch>
            <a:fillRect/>
          </a:stretch>
        </p:blipFill>
        <p:spPr>
          <a:xfrm>
            <a:off x="2743200" y="2791516"/>
            <a:ext cx="3762376" cy="3017949"/>
          </a:xfrm>
          <a:prstGeom prst="rect">
            <a:avLst/>
          </a:prstGeom>
        </p:spPr>
      </p:pic>
      <p:sp>
        <p:nvSpPr>
          <p:cNvPr id="9" name="Text Placeholder 5">
            <a:extLst>
              <a:ext uri="{FF2B5EF4-FFF2-40B4-BE49-F238E27FC236}">
                <a16:creationId xmlns:a16="http://schemas.microsoft.com/office/drawing/2014/main" id="{2BB09895-7499-9DFB-1BE1-4EEC619953D4}"/>
              </a:ext>
            </a:extLst>
          </p:cNvPr>
          <p:cNvSpPr txBox="1">
            <a:spLocks/>
          </p:cNvSpPr>
          <p:nvPr/>
        </p:nvSpPr>
        <p:spPr>
          <a:xfrm>
            <a:off x="349145" y="2841851"/>
            <a:ext cx="2078066" cy="1794959"/>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In most of the state-of-the-art, automated, autonomous, self-driving, and driverless are all used to refer to automated driving, yet they differ each other. Based on the definition of U.S. Department of Transportation (DOT), their differences mainly depend on the degree of human intervention as requested. Generally, automated and self-driving require human input while autonomous and driverless can fully self-control. It is safe to conclude that the latter is the higher level of the former. </a:t>
            </a:r>
            <a:endParaRPr lang="en-US" i="1" dirty="0"/>
          </a:p>
        </p:txBody>
      </p:sp>
      <p:sp>
        <p:nvSpPr>
          <p:cNvPr id="10" name="Text Placeholder 1">
            <a:extLst>
              <a:ext uri="{FF2B5EF4-FFF2-40B4-BE49-F238E27FC236}">
                <a16:creationId xmlns:a16="http://schemas.microsoft.com/office/drawing/2014/main" id="{B0F66690-8E18-218B-8BFE-60E83285B830}"/>
              </a:ext>
            </a:extLst>
          </p:cNvPr>
          <p:cNvSpPr txBox="1">
            <a:spLocks/>
          </p:cNvSpPr>
          <p:nvPr/>
        </p:nvSpPr>
        <p:spPr>
          <a:xfrm>
            <a:off x="352424" y="5958075"/>
            <a:ext cx="6302272" cy="2469831"/>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u="sng" dirty="0"/>
              <a:t>Automated </a:t>
            </a:r>
            <a:r>
              <a:rPr lang="en-US" dirty="0"/>
              <a:t>vehicles are those in which at least some aspects of a safety-critical control function (e.g., steering, throttle, or braking) occurs without direct driver input. </a:t>
            </a:r>
            <a:r>
              <a:rPr lang="en-US" altLang="en-US" dirty="0"/>
              <a:t>Vehicles that provide safety warnings to drivers (forward crash warning, for example) but do not perform a control function are, in this context, not considered automated, even though the technology necessary to provide that warning involves varying degrees of automation. Automated vehicles may use onboard sensors, cameras, GPS, and telecommunications to obtain information in order to make their own judgments regarding safety-critical situations and act appropriately by effectuating control at some level</a:t>
            </a:r>
            <a:r>
              <a:rPr lang="en-US" dirty="0"/>
              <a:t>. A </a:t>
            </a:r>
            <a:r>
              <a:rPr lang="en-US" b="1" u="sng" dirty="0"/>
              <a:t>self-driving </a:t>
            </a:r>
            <a:r>
              <a:rPr lang="en-US" dirty="0"/>
              <a:t>vehicle is a vehicle having ability to drive by itself using onboard sensors but requiring human back-up to intervene whenever needed. It is pretty similar to automated vehicle. </a:t>
            </a:r>
            <a:r>
              <a:rPr lang="en-US" b="1" u="sng" dirty="0"/>
              <a:t>Autonomous</a:t>
            </a:r>
            <a:r>
              <a:rPr lang="en-US" dirty="0"/>
              <a:t> vehicles are those </a:t>
            </a:r>
            <a:r>
              <a:rPr lang="en-US" altLang="en-US" dirty="0"/>
              <a:t>capable of sensing its environment and navigating using techniques like radar, LIDAR, GPS, or computer vision, without any  human input. A </a:t>
            </a:r>
            <a:r>
              <a:rPr lang="en-US" altLang="en-US" b="1" u="sng" dirty="0"/>
              <a:t>driverless</a:t>
            </a:r>
            <a:r>
              <a:rPr lang="en-US" altLang="en-US" dirty="0"/>
              <a:t> car is a robotic vehicle that is designed to travel between destinations without a human operator. To qualify as fully autonomous, a vehicle must be able to navigate without human intervention to a predetermined destination over roads that have not been adapted for its use. </a:t>
            </a:r>
            <a:r>
              <a:rPr lang="en-US" dirty="0"/>
              <a:t>(</a:t>
            </a:r>
            <a:r>
              <a:rPr lang="en-US" b="1" i="1" dirty="0"/>
              <a:t>source: U.S. DOT</a:t>
            </a:r>
            <a:r>
              <a:rPr lang="en-US" dirty="0"/>
              <a:t>)</a:t>
            </a:r>
          </a:p>
        </p:txBody>
      </p:sp>
    </p:spTree>
    <p:extLst>
      <p:ext uri="{BB962C8B-B14F-4D97-AF65-F5344CB8AC3E}">
        <p14:creationId xmlns:p14="http://schemas.microsoft.com/office/powerpoint/2010/main" val="4058082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93C100-AB98-F955-803F-F2E5F6EC830A}"/>
              </a:ext>
            </a:extLst>
          </p:cNvPr>
          <p:cNvSpPr>
            <a:spLocks noGrp="1"/>
          </p:cNvSpPr>
          <p:nvPr>
            <p:ph type="body" sz="quarter" idx="37"/>
          </p:nvPr>
        </p:nvSpPr>
        <p:spPr/>
        <p:txBody>
          <a:bodyPr/>
          <a:lstStyle/>
          <a:p>
            <a:r>
              <a:rPr lang="en-US" dirty="0"/>
              <a:t>Technology of Connectivity</a:t>
            </a:r>
          </a:p>
        </p:txBody>
      </p:sp>
      <p:sp>
        <p:nvSpPr>
          <p:cNvPr id="6" name="Text Placeholder 5">
            <a:extLst>
              <a:ext uri="{FF2B5EF4-FFF2-40B4-BE49-F238E27FC236}">
                <a16:creationId xmlns:a16="http://schemas.microsoft.com/office/drawing/2014/main" id="{3968EB00-9172-8692-E8C6-971E30D80086}"/>
              </a:ext>
            </a:extLst>
          </p:cNvPr>
          <p:cNvSpPr>
            <a:spLocks noGrp="1"/>
          </p:cNvSpPr>
          <p:nvPr>
            <p:ph type="body" sz="quarter" idx="39"/>
          </p:nvPr>
        </p:nvSpPr>
        <p:spPr>
          <a:xfrm>
            <a:off x="186476" y="1521782"/>
            <a:ext cx="6548439" cy="1297086"/>
          </a:xfrm>
        </p:spPr>
        <p:txBody>
          <a:bodyPr/>
          <a:lstStyle/>
          <a:p>
            <a:r>
              <a:rPr lang="en-US" dirty="0"/>
              <a:t>Automation alone cannot achieve expected mobility benefit. Without connectivity, automated vehicles are unable to communicate with each other and the environment, which fails to collect critical data for operation planning and optimization. Connected vehicles are thus usually bundled with automation to deliver mobility applications. To facilitate the debate of connectivity technologies in a manner similar to automated vehicles, Privacy4Cars proposed a standardized definition of the Levels of Driving Connectivity parallel to the Society of Automotive Engineers (SAE) AV framework (Levels 0-5). Level 4 and above constitute the majority of new sales today. Level 5 highly depends on the quality and reliability of communication and has not been widely commercialized. </a:t>
            </a:r>
          </a:p>
        </p:txBody>
      </p:sp>
      <p:sp>
        <p:nvSpPr>
          <p:cNvPr id="7" name="Slide Number Placeholder 6">
            <a:extLst>
              <a:ext uri="{FF2B5EF4-FFF2-40B4-BE49-F238E27FC236}">
                <a16:creationId xmlns:a16="http://schemas.microsoft.com/office/drawing/2014/main" id="{81480FED-088D-2136-C861-7106CDEDCEAE}"/>
              </a:ext>
            </a:extLst>
          </p:cNvPr>
          <p:cNvSpPr>
            <a:spLocks noGrp="1"/>
          </p:cNvSpPr>
          <p:nvPr>
            <p:ph type="sldNum" sz="quarter" idx="4"/>
          </p:nvPr>
        </p:nvSpPr>
        <p:spPr/>
        <p:txBody>
          <a:bodyPr/>
          <a:lstStyle/>
          <a:p>
            <a:pPr>
              <a:defRPr/>
            </a:pPr>
            <a:fld id="{D88407D9-4131-444A-84CE-6553CC3611F5}" type="slidenum">
              <a:rPr lang="en-US" sz="900" smtClean="0"/>
              <a:pPr>
                <a:defRPr/>
              </a:pPr>
              <a:t>50</a:t>
            </a:fld>
            <a:endParaRPr lang="en-US" sz="900"/>
          </a:p>
        </p:txBody>
      </p:sp>
      <p:sp>
        <p:nvSpPr>
          <p:cNvPr id="10" name="Text Placeholder 1">
            <a:extLst>
              <a:ext uri="{FF2B5EF4-FFF2-40B4-BE49-F238E27FC236}">
                <a16:creationId xmlns:a16="http://schemas.microsoft.com/office/drawing/2014/main" id="{4557620D-620A-9911-873F-2CFE32A7E872}"/>
              </a:ext>
            </a:extLst>
          </p:cNvPr>
          <p:cNvSpPr txBox="1">
            <a:spLocks/>
          </p:cNvSpPr>
          <p:nvPr/>
        </p:nvSpPr>
        <p:spPr>
          <a:xfrm>
            <a:off x="741807" y="8507895"/>
            <a:ext cx="5048822" cy="318053"/>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i="1" dirty="0"/>
              <a:t>Source: Privacy4Car (</a:t>
            </a:r>
            <a:r>
              <a:rPr lang="en-US" sz="1000" i="1" dirty="0">
                <a:hlinkClick r:id="rId2"/>
              </a:rPr>
              <a:t>https://privacy4cars.com/data-in-cars/p4cs-five-levels-of-vehicle-connectivity/</a:t>
            </a:r>
            <a:r>
              <a:rPr lang="en-US" sz="1000" i="1" dirty="0"/>
              <a:t>) </a:t>
            </a:r>
          </a:p>
        </p:txBody>
      </p:sp>
      <p:graphicFrame>
        <p:nvGraphicFramePr>
          <p:cNvPr id="2" name="Table 2">
            <a:extLst>
              <a:ext uri="{FF2B5EF4-FFF2-40B4-BE49-F238E27FC236}">
                <a16:creationId xmlns:a16="http://schemas.microsoft.com/office/drawing/2014/main" id="{0D3A9872-EF5F-A9DB-A93A-84FB1BE731CE}"/>
              </a:ext>
            </a:extLst>
          </p:cNvPr>
          <p:cNvGraphicFramePr>
            <a:graphicFrameLocks noGrp="1"/>
          </p:cNvGraphicFramePr>
          <p:nvPr>
            <p:extLst>
              <p:ext uri="{D42A27DB-BD31-4B8C-83A1-F6EECF244321}">
                <p14:modId xmlns:p14="http://schemas.microsoft.com/office/powerpoint/2010/main" val="365817065"/>
              </p:ext>
            </p:extLst>
          </p:nvPr>
        </p:nvGraphicFramePr>
        <p:xfrm>
          <a:off x="309560" y="2903626"/>
          <a:ext cx="6302272" cy="5629182"/>
        </p:xfrm>
        <a:graphic>
          <a:graphicData uri="http://schemas.openxmlformats.org/drawingml/2006/table">
            <a:tbl>
              <a:tblPr firstRow="1" bandRow="1">
                <a:tableStyleId>{B301B821-A1FF-4177-AEE7-76D212191A09}</a:tableStyleId>
              </a:tblPr>
              <a:tblGrid>
                <a:gridCol w="952311">
                  <a:extLst>
                    <a:ext uri="{9D8B030D-6E8A-4147-A177-3AD203B41FA5}">
                      <a16:colId xmlns:a16="http://schemas.microsoft.com/office/drawing/2014/main" val="3831126106"/>
                    </a:ext>
                  </a:extLst>
                </a:gridCol>
                <a:gridCol w="1408176">
                  <a:extLst>
                    <a:ext uri="{9D8B030D-6E8A-4147-A177-3AD203B41FA5}">
                      <a16:colId xmlns:a16="http://schemas.microsoft.com/office/drawing/2014/main" val="3265930555"/>
                    </a:ext>
                  </a:extLst>
                </a:gridCol>
                <a:gridCol w="2670048">
                  <a:extLst>
                    <a:ext uri="{9D8B030D-6E8A-4147-A177-3AD203B41FA5}">
                      <a16:colId xmlns:a16="http://schemas.microsoft.com/office/drawing/2014/main" val="3480001730"/>
                    </a:ext>
                  </a:extLst>
                </a:gridCol>
                <a:gridCol w="1271737">
                  <a:extLst>
                    <a:ext uri="{9D8B030D-6E8A-4147-A177-3AD203B41FA5}">
                      <a16:colId xmlns:a16="http://schemas.microsoft.com/office/drawing/2014/main" val="3424327134"/>
                    </a:ext>
                  </a:extLst>
                </a:gridCol>
              </a:tblGrid>
              <a:tr h="783257">
                <a:tc>
                  <a:txBody>
                    <a:bodyPr/>
                    <a:lstStyle/>
                    <a:p>
                      <a:r>
                        <a:rPr lang="en-US" sz="1100" dirty="0"/>
                        <a:t>Levels of Connectivity</a:t>
                      </a:r>
                    </a:p>
                  </a:txBody>
                  <a:tcPr/>
                </a:tc>
                <a:tc>
                  <a:txBody>
                    <a:bodyPr/>
                    <a:lstStyle/>
                    <a:p>
                      <a:r>
                        <a:rPr lang="en-US" sz="1100" dirty="0"/>
                        <a:t>Level Summary</a:t>
                      </a:r>
                    </a:p>
                  </a:txBody>
                  <a:tcPr/>
                </a:tc>
                <a:tc>
                  <a:txBody>
                    <a:bodyPr/>
                    <a:lstStyle/>
                    <a:p>
                      <a:r>
                        <a:rPr lang="en-US" sz="1100" dirty="0"/>
                        <a:t>Descriptions</a:t>
                      </a:r>
                    </a:p>
                  </a:txBody>
                  <a:tcPr/>
                </a:tc>
                <a:tc>
                  <a:txBody>
                    <a:bodyPr/>
                    <a:lstStyle/>
                    <a:p>
                      <a:r>
                        <a:rPr lang="en-US" sz="1100" dirty="0"/>
                        <a:t>Example Functions</a:t>
                      </a:r>
                    </a:p>
                  </a:txBody>
                  <a:tcPr/>
                </a:tc>
                <a:extLst>
                  <a:ext uri="{0D108BD9-81ED-4DB2-BD59-A6C34878D82A}">
                    <a16:rowId xmlns:a16="http://schemas.microsoft.com/office/drawing/2014/main" val="2702661319"/>
                  </a:ext>
                </a:extLst>
              </a:tr>
              <a:tr h="783257">
                <a:tc>
                  <a:txBody>
                    <a:bodyPr/>
                    <a:lstStyle/>
                    <a:p>
                      <a:r>
                        <a:rPr lang="en-US" sz="1100" dirty="0"/>
                        <a:t>Level 0</a:t>
                      </a:r>
                    </a:p>
                  </a:txBody>
                  <a:tcPr/>
                </a:tc>
                <a:tc>
                  <a:txBody>
                    <a:bodyPr/>
                    <a:lstStyle/>
                    <a:p>
                      <a:r>
                        <a:rPr lang="en-US" sz="1100" dirty="0"/>
                        <a:t>No connectivity</a:t>
                      </a:r>
                    </a:p>
                  </a:txBody>
                  <a:tcPr/>
                </a:tc>
                <a:tc>
                  <a:txBody>
                    <a:bodyPr/>
                    <a:lstStyle/>
                    <a:p>
                      <a:r>
                        <a:rPr lang="en-US" sz="1100" dirty="0"/>
                        <a:t>Unable to connect to internet or any other devices, no Bluetooth</a:t>
                      </a:r>
                    </a:p>
                  </a:txBody>
                  <a:tcPr/>
                </a:tc>
                <a:tc>
                  <a:txBody>
                    <a:bodyPr/>
                    <a:lstStyle/>
                    <a:p>
                      <a:r>
                        <a:rPr lang="en-US" sz="1100" dirty="0"/>
                        <a:t>None</a:t>
                      </a:r>
                    </a:p>
                  </a:txBody>
                  <a:tcPr/>
                </a:tc>
                <a:extLst>
                  <a:ext uri="{0D108BD9-81ED-4DB2-BD59-A6C34878D82A}">
                    <a16:rowId xmlns:a16="http://schemas.microsoft.com/office/drawing/2014/main" val="209582022"/>
                  </a:ext>
                </a:extLst>
              </a:tr>
              <a:tr h="7832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Level 1</a:t>
                      </a:r>
                    </a:p>
                  </a:txBody>
                  <a:tcPr/>
                </a:tc>
                <a:tc>
                  <a:txBody>
                    <a:bodyPr/>
                    <a:lstStyle/>
                    <a:p>
                      <a:r>
                        <a:rPr lang="en-US" sz="1100" dirty="0"/>
                        <a:t>Local connectivity only</a:t>
                      </a:r>
                    </a:p>
                  </a:txBody>
                  <a:tcPr/>
                </a:tc>
                <a:tc>
                  <a:txBody>
                    <a:bodyPr/>
                    <a:lstStyle/>
                    <a:p>
                      <a:r>
                        <a:rPr lang="en-US" sz="1100" dirty="0"/>
                        <a:t>Can connect to local devices like Bluetooth and USB</a:t>
                      </a:r>
                    </a:p>
                  </a:txBody>
                  <a:tcPr/>
                </a:tc>
                <a:tc>
                  <a:txBody>
                    <a:bodyPr/>
                    <a:lstStyle/>
                    <a:p>
                      <a:r>
                        <a:rPr lang="en-US" sz="1100" dirty="0"/>
                        <a:t>Hands-free calling, audio streaming</a:t>
                      </a:r>
                    </a:p>
                  </a:txBody>
                  <a:tcPr/>
                </a:tc>
                <a:extLst>
                  <a:ext uri="{0D108BD9-81ED-4DB2-BD59-A6C34878D82A}">
                    <a16:rowId xmlns:a16="http://schemas.microsoft.com/office/drawing/2014/main" val="1866330715"/>
                  </a:ext>
                </a:extLst>
              </a:tr>
              <a:tr h="7832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Level 2</a:t>
                      </a:r>
                    </a:p>
                    <a:p>
                      <a:endParaRPr lang="en-US" sz="1100" dirty="0"/>
                    </a:p>
                  </a:txBody>
                  <a:tcPr/>
                </a:tc>
                <a:tc>
                  <a:txBody>
                    <a:bodyPr/>
                    <a:lstStyle/>
                    <a:p>
                      <a:r>
                        <a:rPr lang="en-US" sz="1100" dirty="0"/>
                        <a:t>Indirect connectivity via connected devices</a:t>
                      </a:r>
                    </a:p>
                  </a:txBody>
                  <a:tcPr/>
                </a:tc>
                <a:tc>
                  <a:txBody>
                    <a:bodyPr/>
                    <a:lstStyle/>
                    <a:p>
                      <a:r>
                        <a:rPr lang="en-US" sz="1100" dirty="0"/>
                        <a:t>Can connect to other devices via Bluetooth and USB and offer OEM-designed connected services</a:t>
                      </a:r>
                    </a:p>
                  </a:txBody>
                  <a:tcPr/>
                </a:tc>
                <a:tc>
                  <a:txBody>
                    <a:bodyPr/>
                    <a:lstStyle/>
                    <a:p>
                      <a:r>
                        <a:rPr lang="en-US" sz="1100" dirty="0"/>
                        <a:t>Live traffic updates, weather updates</a:t>
                      </a:r>
                    </a:p>
                  </a:txBody>
                  <a:tcPr/>
                </a:tc>
                <a:extLst>
                  <a:ext uri="{0D108BD9-81ED-4DB2-BD59-A6C34878D82A}">
                    <a16:rowId xmlns:a16="http://schemas.microsoft.com/office/drawing/2014/main" val="1104113199"/>
                  </a:ext>
                </a:extLst>
              </a:tr>
              <a:tr h="7832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Level 3</a:t>
                      </a:r>
                    </a:p>
                    <a:p>
                      <a:endParaRPr lang="en-US" sz="1100" dirty="0"/>
                    </a:p>
                  </a:txBody>
                  <a:tcPr/>
                </a:tc>
                <a:tc>
                  <a:txBody>
                    <a:bodyPr/>
                    <a:lstStyle/>
                    <a:p>
                      <a:r>
                        <a:rPr lang="en-US" sz="1100" dirty="0"/>
                        <a:t>Direct connectivity </a:t>
                      </a:r>
                    </a:p>
                  </a:txBody>
                  <a:tcPr/>
                </a:tc>
                <a:tc>
                  <a:txBody>
                    <a:bodyPr/>
                    <a:lstStyle/>
                    <a:p>
                      <a:r>
                        <a:rPr lang="en-US" sz="1100" dirty="0"/>
                        <a:t>Vehicle has its own native connectivity (i.e. telematic connection) to offer in-vehicle services only</a:t>
                      </a:r>
                    </a:p>
                  </a:txBody>
                  <a:tcPr/>
                </a:tc>
                <a:tc>
                  <a:txBody>
                    <a:bodyPr/>
                    <a:lstStyle/>
                    <a:p>
                      <a:r>
                        <a:rPr lang="en-US" sz="1100" dirty="0"/>
                        <a:t>Anti-theft,  e-Call</a:t>
                      </a:r>
                    </a:p>
                  </a:txBody>
                  <a:tcPr/>
                </a:tc>
                <a:extLst>
                  <a:ext uri="{0D108BD9-81ED-4DB2-BD59-A6C34878D82A}">
                    <a16:rowId xmlns:a16="http://schemas.microsoft.com/office/drawing/2014/main" val="1819625182"/>
                  </a:ext>
                </a:extLst>
              </a:tr>
              <a:tr h="7832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Level 4</a:t>
                      </a:r>
                    </a:p>
                    <a:p>
                      <a:endParaRPr lang="en-US" sz="1100" dirty="0"/>
                    </a:p>
                  </a:txBody>
                  <a:tcPr/>
                </a:tc>
                <a:tc>
                  <a:txBody>
                    <a:bodyPr/>
                    <a:lstStyle/>
                    <a:p>
                      <a:r>
                        <a:rPr lang="en-US" sz="1100" dirty="0"/>
                        <a:t>Direct connectivity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Vehicle has its own native connectivity (i.e. telematic connection) to offer OEM online services inside and outside of vehicles</a:t>
                      </a:r>
                    </a:p>
                  </a:txBody>
                  <a:tcPr/>
                </a:tc>
                <a:tc>
                  <a:txBody>
                    <a:bodyPr/>
                    <a:lstStyle/>
                    <a:p>
                      <a:r>
                        <a:rPr lang="en-US" sz="1100" dirty="0"/>
                        <a:t>In-vehicle Wi-Fi, SiriusXM, Google Maps, vehicle health updates</a:t>
                      </a:r>
                    </a:p>
                  </a:txBody>
                  <a:tcPr/>
                </a:tc>
                <a:extLst>
                  <a:ext uri="{0D108BD9-81ED-4DB2-BD59-A6C34878D82A}">
                    <a16:rowId xmlns:a16="http://schemas.microsoft.com/office/drawing/2014/main" val="1375621335"/>
                  </a:ext>
                </a:extLst>
              </a:tr>
              <a:tr h="7832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Level 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Direct connectivity</a:t>
                      </a:r>
                    </a:p>
                  </a:txBody>
                  <a:tcPr/>
                </a:tc>
                <a:tc>
                  <a:txBody>
                    <a:bodyPr/>
                    <a:lstStyle/>
                    <a:p>
                      <a:r>
                        <a:rPr lang="en-US" sz="1100" dirty="0"/>
                        <a:t>Interact with infrastructure (V2I) and other connected vehicles (V2V) in real time</a:t>
                      </a:r>
                    </a:p>
                  </a:txBody>
                  <a:tcPr/>
                </a:tc>
                <a:tc>
                  <a:txBody>
                    <a:bodyPr/>
                    <a:lstStyle/>
                    <a:p>
                      <a:r>
                        <a:rPr lang="en-US" sz="1100" dirty="0"/>
                        <a:t>Automated tolling and parking, advanced traffic management, platooning</a:t>
                      </a:r>
                    </a:p>
                  </a:txBody>
                  <a:tcPr/>
                </a:tc>
                <a:extLst>
                  <a:ext uri="{0D108BD9-81ED-4DB2-BD59-A6C34878D82A}">
                    <a16:rowId xmlns:a16="http://schemas.microsoft.com/office/drawing/2014/main" val="4071960400"/>
                  </a:ext>
                </a:extLst>
              </a:tr>
            </a:tbl>
          </a:graphicData>
        </a:graphic>
      </p:graphicFrame>
    </p:spTree>
    <p:extLst>
      <p:ext uri="{BB962C8B-B14F-4D97-AF65-F5344CB8AC3E}">
        <p14:creationId xmlns:p14="http://schemas.microsoft.com/office/powerpoint/2010/main" val="1491825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FF33D-54E1-5892-632D-DCD460AA01A5}"/>
              </a:ext>
            </a:extLst>
          </p:cNvPr>
          <p:cNvSpPr>
            <a:spLocks noGrp="1"/>
          </p:cNvSpPr>
          <p:nvPr>
            <p:ph type="body" sz="quarter" idx="19"/>
          </p:nvPr>
        </p:nvSpPr>
        <p:spPr>
          <a:xfrm>
            <a:off x="309562" y="1773042"/>
            <a:ext cx="6302272" cy="1743845"/>
          </a:xfrm>
        </p:spPr>
        <p:txBody>
          <a:bodyPr/>
          <a:lstStyle/>
          <a:p>
            <a:r>
              <a:rPr lang="en-US" dirty="0"/>
              <a:t>The United States initiated the study of the Level 5 connectivity program in 1999 when Federal Communications Commission (FCC) started to use DSRC in ITS. Over the past 20 years, there are 52 connected vehicle projects deployed across the country, with 23 planned. For those deployed, there have been 2044 connected units put in use for infrastructure and 3340 in-vehicle. For those planned, all of them will be deployed for infrastructure. Among states, Michigan has deployed the most projects, followed by</a:t>
            </a:r>
            <a:r>
              <a:rPr lang="zh-CN" altLang="en-US" dirty="0"/>
              <a:t> </a:t>
            </a:r>
            <a:r>
              <a:rPr lang="en-US" altLang="zh-CN" dirty="0"/>
              <a:t>Pennsylvania, California, and Florida. </a:t>
            </a:r>
            <a:r>
              <a:rPr lang="en-US" dirty="0"/>
              <a:t> </a:t>
            </a:r>
          </a:p>
        </p:txBody>
      </p:sp>
      <p:sp>
        <p:nvSpPr>
          <p:cNvPr id="4" name="Text Placeholder 3">
            <a:extLst>
              <a:ext uri="{FF2B5EF4-FFF2-40B4-BE49-F238E27FC236}">
                <a16:creationId xmlns:a16="http://schemas.microsoft.com/office/drawing/2014/main" id="{FE1E7A5C-C6F1-C4ED-B1DA-59122204A7B6}"/>
              </a:ext>
            </a:extLst>
          </p:cNvPr>
          <p:cNvSpPr>
            <a:spLocks noGrp="1"/>
          </p:cNvSpPr>
          <p:nvPr>
            <p:ph type="body" sz="quarter" idx="37"/>
          </p:nvPr>
        </p:nvSpPr>
        <p:spPr>
          <a:xfrm>
            <a:off x="1" y="559119"/>
            <a:ext cx="6857999" cy="665735"/>
          </a:xfrm>
        </p:spPr>
        <p:txBody>
          <a:bodyPr/>
          <a:lstStyle/>
          <a:p>
            <a:r>
              <a:rPr lang="en-US" dirty="0"/>
              <a:t>Deployment of Level 5 Connectivity in the United States</a:t>
            </a:r>
          </a:p>
        </p:txBody>
      </p:sp>
      <p:sp>
        <p:nvSpPr>
          <p:cNvPr id="7" name="Slide Number Placeholder 6">
            <a:extLst>
              <a:ext uri="{FF2B5EF4-FFF2-40B4-BE49-F238E27FC236}">
                <a16:creationId xmlns:a16="http://schemas.microsoft.com/office/drawing/2014/main" id="{515471EA-5D86-4524-84CF-117CA6CB0EE1}"/>
              </a:ext>
            </a:extLst>
          </p:cNvPr>
          <p:cNvSpPr>
            <a:spLocks noGrp="1"/>
          </p:cNvSpPr>
          <p:nvPr>
            <p:ph type="sldNum" sz="quarter" idx="4"/>
          </p:nvPr>
        </p:nvSpPr>
        <p:spPr/>
        <p:txBody>
          <a:bodyPr/>
          <a:lstStyle/>
          <a:p>
            <a:pPr>
              <a:defRPr/>
            </a:pPr>
            <a:fld id="{D88407D9-4131-444A-84CE-6553CC3611F5}" type="slidenum">
              <a:rPr lang="en-US" sz="900" smtClean="0"/>
              <a:pPr>
                <a:defRPr/>
              </a:pPr>
              <a:t>51</a:t>
            </a:fld>
            <a:endParaRPr lang="en-US" sz="900"/>
          </a:p>
        </p:txBody>
      </p:sp>
      <p:pic>
        <p:nvPicPr>
          <p:cNvPr id="8" name="Picture 7">
            <a:extLst>
              <a:ext uri="{FF2B5EF4-FFF2-40B4-BE49-F238E27FC236}">
                <a16:creationId xmlns:a16="http://schemas.microsoft.com/office/drawing/2014/main" id="{18E44467-2C2D-1D7F-DD9C-3ADAB8BE5EB5}"/>
              </a:ext>
            </a:extLst>
          </p:cNvPr>
          <p:cNvPicPr>
            <a:picLocks noChangeAspect="1"/>
          </p:cNvPicPr>
          <p:nvPr/>
        </p:nvPicPr>
        <p:blipFill>
          <a:blip r:embed="rId2"/>
          <a:stretch>
            <a:fillRect/>
          </a:stretch>
        </p:blipFill>
        <p:spPr>
          <a:xfrm>
            <a:off x="309562" y="3091877"/>
            <a:ext cx="6302272" cy="4648282"/>
          </a:xfrm>
          <a:prstGeom prst="rect">
            <a:avLst/>
          </a:prstGeom>
        </p:spPr>
      </p:pic>
      <p:sp>
        <p:nvSpPr>
          <p:cNvPr id="3" name="Text Placeholder 1">
            <a:extLst>
              <a:ext uri="{FF2B5EF4-FFF2-40B4-BE49-F238E27FC236}">
                <a16:creationId xmlns:a16="http://schemas.microsoft.com/office/drawing/2014/main" id="{E4B8B173-2F57-6790-7F5F-D8978055CF7F}"/>
              </a:ext>
            </a:extLst>
          </p:cNvPr>
          <p:cNvSpPr txBox="1">
            <a:spLocks/>
          </p:cNvSpPr>
          <p:nvPr/>
        </p:nvSpPr>
        <p:spPr>
          <a:xfrm>
            <a:off x="453049" y="7778965"/>
            <a:ext cx="1905140" cy="318053"/>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i="1" dirty="0"/>
              <a:t>Source: NHTSA</a:t>
            </a:r>
          </a:p>
        </p:txBody>
      </p:sp>
    </p:spTree>
    <p:extLst>
      <p:ext uri="{BB962C8B-B14F-4D97-AF65-F5344CB8AC3E}">
        <p14:creationId xmlns:p14="http://schemas.microsoft.com/office/powerpoint/2010/main" val="1545205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1D0C9A-829F-DFBA-5815-508E0196B03C}"/>
              </a:ext>
            </a:extLst>
          </p:cNvPr>
          <p:cNvSpPr>
            <a:spLocks noGrp="1"/>
          </p:cNvSpPr>
          <p:nvPr>
            <p:ph type="body" sz="quarter" idx="37"/>
          </p:nvPr>
        </p:nvSpPr>
        <p:spPr/>
        <p:txBody>
          <a:bodyPr/>
          <a:lstStyle/>
          <a:p>
            <a:r>
              <a:rPr lang="en-US" dirty="0"/>
              <a:t>Vehicle Electrification</a:t>
            </a:r>
          </a:p>
        </p:txBody>
      </p:sp>
      <p:sp>
        <p:nvSpPr>
          <p:cNvPr id="6" name="Text Placeholder 5">
            <a:extLst>
              <a:ext uri="{FF2B5EF4-FFF2-40B4-BE49-F238E27FC236}">
                <a16:creationId xmlns:a16="http://schemas.microsoft.com/office/drawing/2014/main" id="{2E2C2190-BA6A-421A-B501-F86F92CF4F7B}"/>
              </a:ext>
            </a:extLst>
          </p:cNvPr>
          <p:cNvSpPr>
            <a:spLocks noGrp="1"/>
          </p:cNvSpPr>
          <p:nvPr>
            <p:ph type="body" sz="quarter" idx="39"/>
          </p:nvPr>
        </p:nvSpPr>
        <p:spPr>
          <a:xfrm>
            <a:off x="4266962" y="1618819"/>
            <a:ext cx="2348056" cy="3339612"/>
          </a:xfrm>
        </p:spPr>
        <p:txBody>
          <a:bodyPr/>
          <a:lstStyle/>
          <a:p>
            <a:r>
              <a:rPr lang="en-US" dirty="0"/>
              <a:t>The ownership of electric vehicles (EVs) has a sharp growth over the past 5 years especially in China and Europe. The  momentum of the growth will become much stronger in the next 20 years in all regions of the world. China, Europe, and the United States will become the three largest EV market. EV include battery electric, plug-in hybrid, and fuel cell electric vehicles. With the advancement of H</a:t>
            </a:r>
            <a:r>
              <a:rPr lang="en-US" baseline="-25000" dirty="0"/>
              <a:t>2</a:t>
            </a:r>
            <a:r>
              <a:rPr lang="en-US" dirty="0"/>
              <a:t> technology, hydrogen fuel cell EVs are increasingly competitive to battery EVs. Given its advantages in terms of higher driving range and shorter charging time, fuel cell EVs are preferred over battery EVs (BEVs) especially in the truck sector. </a:t>
            </a:r>
          </a:p>
        </p:txBody>
      </p:sp>
      <p:sp>
        <p:nvSpPr>
          <p:cNvPr id="7" name="Slide Number Placeholder 6">
            <a:extLst>
              <a:ext uri="{FF2B5EF4-FFF2-40B4-BE49-F238E27FC236}">
                <a16:creationId xmlns:a16="http://schemas.microsoft.com/office/drawing/2014/main" id="{95A72C69-F373-029A-852C-9D4B3D32AC4B}"/>
              </a:ext>
            </a:extLst>
          </p:cNvPr>
          <p:cNvSpPr>
            <a:spLocks noGrp="1"/>
          </p:cNvSpPr>
          <p:nvPr>
            <p:ph type="sldNum" sz="quarter" idx="4"/>
          </p:nvPr>
        </p:nvSpPr>
        <p:spPr/>
        <p:txBody>
          <a:bodyPr/>
          <a:lstStyle/>
          <a:p>
            <a:pPr>
              <a:defRPr/>
            </a:pPr>
            <a:fld id="{D88407D9-4131-444A-84CE-6553CC3611F5}" type="slidenum">
              <a:rPr lang="en-US" sz="900" smtClean="0"/>
              <a:pPr>
                <a:defRPr/>
              </a:pPr>
              <a:t>52</a:t>
            </a:fld>
            <a:endParaRPr lang="en-US" sz="900" dirty="0"/>
          </a:p>
        </p:txBody>
      </p:sp>
      <p:pic>
        <p:nvPicPr>
          <p:cNvPr id="10" name="Content Placeholder 12">
            <a:extLst>
              <a:ext uri="{FF2B5EF4-FFF2-40B4-BE49-F238E27FC236}">
                <a16:creationId xmlns:a16="http://schemas.microsoft.com/office/drawing/2014/main" id="{6BE34EF0-7868-4CB2-07AF-5E52FCD73E30}"/>
              </a:ext>
            </a:extLst>
          </p:cNvPr>
          <p:cNvPicPr>
            <a:picLocks noChangeAspect="1"/>
          </p:cNvPicPr>
          <p:nvPr/>
        </p:nvPicPr>
        <p:blipFill>
          <a:blip r:embed="rId2"/>
          <a:stretch>
            <a:fillRect/>
          </a:stretch>
        </p:blipFill>
        <p:spPr>
          <a:xfrm>
            <a:off x="309562" y="1622897"/>
            <a:ext cx="4033838" cy="2562673"/>
          </a:xfrm>
          <a:prstGeom prst="rect">
            <a:avLst/>
          </a:prstGeom>
        </p:spPr>
      </p:pic>
      <p:sp>
        <p:nvSpPr>
          <p:cNvPr id="11" name="Text Placeholder 2">
            <a:extLst>
              <a:ext uri="{FF2B5EF4-FFF2-40B4-BE49-F238E27FC236}">
                <a16:creationId xmlns:a16="http://schemas.microsoft.com/office/drawing/2014/main" id="{D960090E-8C6F-185D-B1FE-0EFE82B9886D}"/>
              </a:ext>
            </a:extLst>
          </p:cNvPr>
          <p:cNvSpPr txBox="1">
            <a:spLocks/>
          </p:cNvSpPr>
          <p:nvPr/>
        </p:nvSpPr>
        <p:spPr>
          <a:xfrm>
            <a:off x="309562" y="4261144"/>
            <a:ext cx="3890820" cy="3180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i="1" dirty="0"/>
              <a:t>Source: BNEF. Note: EVs include battery-electric and plug-in hybrid electric vehicles. Europe includes the EU, the UK and EFTA countries.</a:t>
            </a:r>
          </a:p>
        </p:txBody>
      </p:sp>
      <p:sp>
        <p:nvSpPr>
          <p:cNvPr id="12" name="Text Placeholder 5">
            <a:extLst>
              <a:ext uri="{FF2B5EF4-FFF2-40B4-BE49-F238E27FC236}">
                <a16:creationId xmlns:a16="http://schemas.microsoft.com/office/drawing/2014/main" id="{76524FEA-A273-74D3-863E-152C15A9C165}"/>
              </a:ext>
            </a:extLst>
          </p:cNvPr>
          <p:cNvSpPr txBox="1">
            <a:spLocks/>
          </p:cNvSpPr>
          <p:nvPr/>
        </p:nvSpPr>
        <p:spPr>
          <a:xfrm>
            <a:off x="226023" y="4783311"/>
            <a:ext cx="2617917" cy="3919526"/>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According to the recent prediction from U.S. EIA, the new sales of conventional ICE vehicles in the United States will continue dropping over the next decades. Alternative fuel vehicles (AFVs), such as BEV, plug-in (hybrid), and hydrogen fuel cell, will gradually occupy the market. However, ICE vehicles will still be the majority of the fleet at least until 2050 maybe longer. Therefore, different propulsion technologies will coexist for a long time. Vehicles with different fuel types will be mixed traveling in the transportation system. How does automated driving technologies change the operation and energy efficiency of different types of vehicles? How will the mixed traffic of automated vehicles with different fuel types disrupt mobility patterns and system energy demand and emissions? The answers to these questions are unknown and remain to be deep dived. </a:t>
            </a:r>
          </a:p>
        </p:txBody>
      </p:sp>
      <p:sp>
        <p:nvSpPr>
          <p:cNvPr id="3" name="TextBox 2">
            <a:extLst>
              <a:ext uri="{FF2B5EF4-FFF2-40B4-BE49-F238E27FC236}">
                <a16:creationId xmlns:a16="http://schemas.microsoft.com/office/drawing/2014/main" id="{E77F9A37-9E27-46C2-AF7B-4749465D9395}"/>
              </a:ext>
            </a:extLst>
          </p:cNvPr>
          <p:cNvSpPr txBox="1"/>
          <p:nvPr/>
        </p:nvSpPr>
        <p:spPr>
          <a:xfrm>
            <a:off x="2986088" y="8579727"/>
            <a:ext cx="2676525" cy="246221"/>
          </a:xfrm>
          <a:prstGeom prst="rect">
            <a:avLst/>
          </a:prstGeom>
          <a:noFill/>
        </p:spPr>
        <p:txBody>
          <a:bodyPr wrap="square" rtlCol="0">
            <a:spAutoFit/>
          </a:bodyPr>
          <a:lstStyle/>
          <a:p>
            <a:r>
              <a:rPr lang="en-US" sz="1000" i="1" dirty="0"/>
              <a:t>Source: U.S. EIA Annual Energy Outlook 2022</a:t>
            </a:r>
          </a:p>
        </p:txBody>
      </p:sp>
      <p:pic>
        <p:nvPicPr>
          <p:cNvPr id="13" name="Picture 12">
            <a:extLst>
              <a:ext uri="{FF2B5EF4-FFF2-40B4-BE49-F238E27FC236}">
                <a16:creationId xmlns:a16="http://schemas.microsoft.com/office/drawing/2014/main" id="{C01F0B16-96DB-BB53-87A3-4D5996B3B4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77230" y="4927767"/>
            <a:ext cx="3610656" cy="3765162"/>
          </a:xfrm>
          <a:prstGeom prst="rect">
            <a:avLst/>
          </a:prstGeom>
        </p:spPr>
      </p:pic>
    </p:spTree>
    <p:extLst>
      <p:ext uri="{BB962C8B-B14F-4D97-AF65-F5344CB8AC3E}">
        <p14:creationId xmlns:p14="http://schemas.microsoft.com/office/powerpoint/2010/main" val="4008068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CD289E-72C0-CB42-1F97-2026468194FE}"/>
              </a:ext>
            </a:extLst>
          </p:cNvPr>
          <p:cNvSpPr>
            <a:spLocks noGrp="1"/>
          </p:cNvSpPr>
          <p:nvPr>
            <p:ph type="body" sz="quarter" idx="37"/>
          </p:nvPr>
        </p:nvSpPr>
        <p:spPr/>
        <p:txBody>
          <a:bodyPr/>
          <a:lstStyle/>
          <a:p>
            <a:r>
              <a:rPr lang="en-US" dirty="0"/>
              <a:t>Shared Mobility Development </a:t>
            </a:r>
          </a:p>
        </p:txBody>
      </p:sp>
      <p:sp>
        <p:nvSpPr>
          <p:cNvPr id="6" name="Text Placeholder 5">
            <a:extLst>
              <a:ext uri="{FF2B5EF4-FFF2-40B4-BE49-F238E27FC236}">
                <a16:creationId xmlns:a16="http://schemas.microsoft.com/office/drawing/2014/main" id="{6943E976-588D-49B9-389B-AAD510097058}"/>
              </a:ext>
            </a:extLst>
          </p:cNvPr>
          <p:cNvSpPr>
            <a:spLocks noGrp="1"/>
          </p:cNvSpPr>
          <p:nvPr>
            <p:ph type="body" sz="quarter" idx="39"/>
          </p:nvPr>
        </p:nvSpPr>
        <p:spPr>
          <a:xfrm>
            <a:off x="4506032" y="1835747"/>
            <a:ext cx="2275246" cy="6706674"/>
          </a:xfrm>
        </p:spPr>
        <p:txBody>
          <a:bodyPr/>
          <a:lstStyle/>
          <a:p>
            <a:r>
              <a:rPr lang="en-US" dirty="0"/>
              <a:t>shared mobility is a transportation system where travelers share a vehicle either simultaneously as a group (e.g. ride-sharing) or over time (e.g. carsharing or bike sharing) as personal rental, and in the process share the cost of the journey, thus creating a hybrid between private vehicle use and mass or public transport. It encompasses a variety of transportation modes including carsharing, micro-mobility, e-hailing,  bicycle-sharing, dynamic shuttle, carpools, and </a:t>
            </a:r>
            <a:r>
              <a:rPr lang="en-US" dirty="0" err="1"/>
              <a:t>Robotaxis</a:t>
            </a:r>
            <a:r>
              <a:rPr lang="en-US" dirty="0"/>
              <a:t>, in either human-driven or automated mode. The proliferation of shared mobility services happened a decade ago when transportation network companies (TNC) like Uber, Lyft and </a:t>
            </a:r>
            <a:r>
              <a:rPr lang="en-US" dirty="0" err="1"/>
              <a:t>DiDi</a:t>
            </a:r>
            <a:r>
              <a:rPr lang="en-US" dirty="0"/>
              <a:t> were founded. Since 2010, the global market size of shared mobility services have been continually grow especially for E-hailing. With the integration with automated driving, the market of shared autonomous vehicles (SAV) is anticipated to have a dramatic growth over the next 10 years especially for Robo-taxis, as reported by McKinsey. However, it is still highly uncertain how SAVs will disrupt our known mobility world and impact transport energy demand and emissions. </a:t>
            </a:r>
          </a:p>
        </p:txBody>
      </p:sp>
      <p:sp>
        <p:nvSpPr>
          <p:cNvPr id="7" name="Slide Number Placeholder 6">
            <a:extLst>
              <a:ext uri="{FF2B5EF4-FFF2-40B4-BE49-F238E27FC236}">
                <a16:creationId xmlns:a16="http://schemas.microsoft.com/office/drawing/2014/main" id="{C77CEAE4-AB9E-5CEE-9155-FD74EDE44226}"/>
              </a:ext>
            </a:extLst>
          </p:cNvPr>
          <p:cNvSpPr>
            <a:spLocks noGrp="1"/>
          </p:cNvSpPr>
          <p:nvPr>
            <p:ph type="sldNum" sz="quarter" idx="4"/>
          </p:nvPr>
        </p:nvSpPr>
        <p:spPr/>
        <p:txBody>
          <a:bodyPr/>
          <a:lstStyle/>
          <a:p>
            <a:pPr>
              <a:defRPr/>
            </a:pPr>
            <a:fld id="{D88407D9-4131-444A-84CE-6553CC3611F5}" type="slidenum">
              <a:rPr lang="en-US" sz="900" smtClean="0"/>
              <a:pPr>
                <a:defRPr/>
              </a:pPr>
              <a:t>53</a:t>
            </a:fld>
            <a:endParaRPr lang="en-US" sz="900" dirty="0"/>
          </a:p>
        </p:txBody>
      </p:sp>
      <p:pic>
        <p:nvPicPr>
          <p:cNvPr id="8" name="Picture 7">
            <a:extLst>
              <a:ext uri="{FF2B5EF4-FFF2-40B4-BE49-F238E27FC236}">
                <a16:creationId xmlns:a16="http://schemas.microsoft.com/office/drawing/2014/main" id="{DBDD0C62-5E41-FA11-29F3-BFCD721C8D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2" y="4793033"/>
            <a:ext cx="4196470" cy="3749388"/>
          </a:xfrm>
          <a:prstGeom prst="rect">
            <a:avLst/>
          </a:prstGeom>
        </p:spPr>
      </p:pic>
      <p:pic>
        <p:nvPicPr>
          <p:cNvPr id="9" name="Picture 8">
            <a:extLst>
              <a:ext uri="{FF2B5EF4-FFF2-40B4-BE49-F238E27FC236}">
                <a16:creationId xmlns:a16="http://schemas.microsoft.com/office/drawing/2014/main" id="{F6816BD0-96D3-C3E6-8C2A-051E929B8B8A}"/>
              </a:ext>
            </a:extLst>
          </p:cNvPr>
          <p:cNvPicPr>
            <a:picLocks noChangeAspect="1"/>
          </p:cNvPicPr>
          <p:nvPr/>
        </p:nvPicPr>
        <p:blipFill>
          <a:blip r:embed="rId3">
            <a:clrChange>
              <a:clrFrom>
                <a:srgbClr val="EEEEEE"/>
              </a:clrFrom>
              <a:clrTo>
                <a:srgbClr val="EEEEEE">
                  <a:alpha val="0"/>
                </a:srgbClr>
              </a:clrTo>
            </a:clrChange>
          </a:blip>
          <a:stretch>
            <a:fillRect/>
          </a:stretch>
        </p:blipFill>
        <p:spPr>
          <a:xfrm>
            <a:off x="76722" y="1835747"/>
            <a:ext cx="4374606" cy="2599895"/>
          </a:xfrm>
          <a:prstGeom prst="rect">
            <a:avLst/>
          </a:prstGeom>
        </p:spPr>
      </p:pic>
    </p:spTree>
    <p:extLst>
      <p:ext uri="{BB962C8B-B14F-4D97-AF65-F5344CB8AC3E}">
        <p14:creationId xmlns:p14="http://schemas.microsoft.com/office/powerpoint/2010/main" val="629447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A65E30-9B21-B2C5-372A-584B0D2E5CEB}"/>
              </a:ext>
            </a:extLst>
          </p:cNvPr>
          <p:cNvSpPr>
            <a:spLocks noGrp="1"/>
          </p:cNvSpPr>
          <p:nvPr>
            <p:ph type="body" sz="quarter" idx="37"/>
          </p:nvPr>
        </p:nvSpPr>
        <p:spPr>
          <a:xfrm>
            <a:off x="142053" y="743699"/>
            <a:ext cx="6715947" cy="390525"/>
          </a:xfrm>
        </p:spPr>
        <p:txBody>
          <a:bodyPr/>
          <a:lstStyle/>
          <a:p>
            <a:pPr lvl="1"/>
            <a:r>
              <a:rPr lang="en-US" sz="2000" dirty="0">
                <a:solidFill>
                  <a:schemeClr val="bg1"/>
                </a:solidFill>
              </a:rPr>
              <a:t>Applications Associated with Energy Efficiency and Emissions</a:t>
            </a:r>
          </a:p>
        </p:txBody>
      </p:sp>
      <p:sp>
        <p:nvSpPr>
          <p:cNvPr id="7" name="Slide Number Placeholder 6">
            <a:extLst>
              <a:ext uri="{FF2B5EF4-FFF2-40B4-BE49-F238E27FC236}">
                <a16:creationId xmlns:a16="http://schemas.microsoft.com/office/drawing/2014/main" id="{B58AECD1-65DE-7F8A-94AE-12122A531CEF}"/>
              </a:ext>
            </a:extLst>
          </p:cNvPr>
          <p:cNvSpPr>
            <a:spLocks noGrp="1"/>
          </p:cNvSpPr>
          <p:nvPr>
            <p:ph type="sldNum" sz="quarter" idx="4"/>
          </p:nvPr>
        </p:nvSpPr>
        <p:spPr/>
        <p:txBody>
          <a:bodyPr/>
          <a:lstStyle/>
          <a:p>
            <a:pPr>
              <a:defRPr/>
            </a:pPr>
            <a:fld id="{D88407D9-4131-444A-84CE-6553CC3611F5}" type="slidenum">
              <a:rPr lang="en-US" sz="900" smtClean="0"/>
              <a:pPr>
                <a:defRPr/>
              </a:pPr>
              <a:t>54</a:t>
            </a:fld>
            <a:endParaRPr lang="en-US" sz="900"/>
          </a:p>
        </p:txBody>
      </p:sp>
      <p:sp>
        <p:nvSpPr>
          <p:cNvPr id="2" name="TextBox 1">
            <a:extLst>
              <a:ext uri="{FF2B5EF4-FFF2-40B4-BE49-F238E27FC236}">
                <a16:creationId xmlns:a16="http://schemas.microsoft.com/office/drawing/2014/main" id="{1CB5549A-CEDD-53EA-DB4F-B04584639D45}"/>
              </a:ext>
            </a:extLst>
          </p:cNvPr>
          <p:cNvSpPr txBox="1"/>
          <p:nvPr/>
        </p:nvSpPr>
        <p:spPr>
          <a:xfrm>
            <a:off x="131650" y="3705652"/>
            <a:ext cx="2492829" cy="1754326"/>
          </a:xfrm>
          <a:prstGeom prst="rect">
            <a:avLst/>
          </a:prstGeom>
          <a:noFill/>
          <a:ln>
            <a:solidFill>
              <a:srgbClr val="00B0F0"/>
            </a:solidFill>
          </a:ln>
        </p:spPr>
        <p:txBody>
          <a:bodyPr wrap="square" rtlCol="0">
            <a:spAutoFit/>
          </a:bodyPr>
          <a:lstStyle/>
          <a:p>
            <a:pPr marL="285750" indent="-285750">
              <a:buFont typeface="Arial" panose="020B0604020202020204" pitchFamily="34" charset="0"/>
              <a:buChar char="•"/>
            </a:pPr>
            <a:r>
              <a:rPr lang="en-US" sz="1200" dirty="0"/>
              <a:t>Adaptive Cruise Control (ACC)</a:t>
            </a:r>
          </a:p>
          <a:p>
            <a:pPr marL="285750" indent="-285750">
              <a:buFont typeface="Arial" panose="020B0604020202020204" pitchFamily="34" charset="0"/>
              <a:buChar char="•"/>
            </a:pPr>
            <a:r>
              <a:rPr lang="en-US" sz="1200" dirty="0"/>
              <a:t>Cooperative Adaptive Cruise Control (CACC)</a:t>
            </a:r>
          </a:p>
          <a:p>
            <a:pPr marL="285750" indent="-285750">
              <a:buFont typeface="Arial" panose="020B0604020202020204" pitchFamily="34" charset="0"/>
              <a:buChar char="•"/>
            </a:pPr>
            <a:r>
              <a:rPr lang="en-US" sz="1200" dirty="0"/>
              <a:t>Predictive Cruise Control (PCC)</a:t>
            </a:r>
          </a:p>
          <a:p>
            <a:pPr marL="285750" indent="-285750">
              <a:buFont typeface="Arial" panose="020B0604020202020204" pitchFamily="34" charset="0"/>
              <a:buChar char="•"/>
            </a:pPr>
            <a:r>
              <a:rPr lang="en-US" sz="1200" dirty="0"/>
              <a:t>Platooning</a:t>
            </a:r>
          </a:p>
          <a:p>
            <a:pPr marL="285750" indent="-285750">
              <a:buFont typeface="Arial" panose="020B0604020202020204" pitchFamily="34" charset="0"/>
              <a:buChar char="•"/>
            </a:pPr>
            <a:r>
              <a:rPr lang="en-US" sz="1200" dirty="0"/>
              <a:t>Global Navigation Satellite System (GNSS)</a:t>
            </a:r>
          </a:p>
          <a:p>
            <a:pPr marL="285750" indent="-285750">
              <a:buFont typeface="Arial" panose="020B0604020202020204" pitchFamily="34" charset="0"/>
              <a:buChar char="•"/>
            </a:pPr>
            <a:r>
              <a:rPr lang="en-US" sz="1200" dirty="0"/>
              <a:t>Conditional Automated Driving </a:t>
            </a:r>
          </a:p>
          <a:p>
            <a:pPr marL="285750" indent="-285750">
              <a:buFont typeface="Arial" panose="020B0604020202020204" pitchFamily="34" charset="0"/>
              <a:buChar char="•"/>
            </a:pPr>
            <a:r>
              <a:rPr lang="en-US" sz="1200" dirty="0"/>
              <a:t>High/Full Autonomous Driving</a:t>
            </a:r>
          </a:p>
        </p:txBody>
      </p:sp>
      <p:sp>
        <p:nvSpPr>
          <p:cNvPr id="3" name="TextBox 2">
            <a:extLst>
              <a:ext uri="{FF2B5EF4-FFF2-40B4-BE49-F238E27FC236}">
                <a16:creationId xmlns:a16="http://schemas.microsoft.com/office/drawing/2014/main" id="{5A2A48A5-864E-CA8D-FCFA-124A0ADBE1C4}"/>
              </a:ext>
            </a:extLst>
          </p:cNvPr>
          <p:cNvSpPr txBox="1"/>
          <p:nvPr/>
        </p:nvSpPr>
        <p:spPr>
          <a:xfrm>
            <a:off x="118722" y="5508607"/>
            <a:ext cx="2492829" cy="646331"/>
          </a:xfrm>
          <a:prstGeom prst="rect">
            <a:avLst/>
          </a:prstGeom>
          <a:noFill/>
          <a:ln>
            <a:solidFill>
              <a:srgbClr val="00B0F0"/>
            </a:solidFill>
          </a:ln>
        </p:spPr>
        <p:txBody>
          <a:bodyPr wrap="square" rtlCol="0">
            <a:spAutoFit/>
          </a:bodyPr>
          <a:lstStyle/>
          <a:p>
            <a:pPr marL="285750" indent="-285750">
              <a:buFont typeface="Arial" panose="020B0604020202020204" pitchFamily="34" charset="0"/>
              <a:buChar char="•"/>
            </a:pPr>
            <a:r>
              <a:rPr lang="en-US" sz="1200" dirty="0"/>
              <a:t>Vehicle Connectivity</a:t>
            </a:r>
          </a:p>
          <a:p>
            <a:pPr marL="285750" indent="-285750">
              <a:buFont typeface="Arial" panose="020B0604020202020204" pitchFamily="34" charset="0"/>
              <a:buChar char="•"/>
            </a:pPr>
            <a:r>
              <a:rPr lang="en-US" sz="1200" dirty="0"/>
              <a:t>Mobility Sharing</a:t>
            </a:r>
          </a:p>
          <a:p>
            <a:pPr marL="285750" indent="-285750">
              <a:buFont typeface="Arial" panose="020B0604020202020204" pitchFamily="34" charset="0"/>
              <a:buChar char="•"/>
            </a:pPr>
            <a:r>
              <a:rPr lang="en-US" sz="1200" dirty="0"/>
              <a:t>Vehicle Electrification</a:t>
            </a:r>
          </a:p>
        </p:txBody>
      </p:sp>
      <p:sp>
        <p:nvSpPr>
          <p:cNvPr id="5" name="TextBox 4">
            <a:extLst>
              <a:ext uri="{FF2B5EF4-FFF2-40B4-BE49-F238E27FC236}">
                <a16:creationId xmlns:a16="http://schemas.microsoft.com/office/drawing/2014/main" id="{A42479CD-7FAB-4A81-774A-7387BAE1F7B4}"/>
              </a:ext>
            </a:extLst>
          </p:cNvPr>
          <p:cNvSpPr txBox="1"/>
          <p:nvPr/>
        </p:nvSpPr>
        <p:spPr>
          <a:xfrm>
            <a:off x="2874852" y="3353306"/>
            <a:ext cx="2492829" cy="36009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sz="1200" dirty="0"/>
              <a:t>Dynamic Route Planning</a:t>
            </a:r>
          </a:p>
          <a:p>
            <a:pPr marL="285750" indent="-285750">
              <a:buFont typeface="Arial" panose="020B0604020202020204" pitchFamily="34" charset="0"/>
              <a:buChar char="•"/>
            </a:pPr>
            <a:r>
              <a:rPr lang="en-US" sz="1200" dirty="0"/>
              <a:t>Eco-driving</a:t>
            </a:r>
          </a:p>
          <a:p>
            <a:pPr marL="285750" indent="-285750">
              <a:buFont typeface="Arial" panose="020B0604020202020204" pitchFamily="34" charset="0"/>
              <a:buChar char="•"/>
            </a:pPr>
            <a:r>
              <a:rPr lang="en-US" sz="1200" dirty="0"/>
              <a:t>Dynamic Speed Harmonization</a:t>
            </a:r>
          </a:p>
          <a:p>
            <a:pPr marL="285750" indent="-285750">
              <a:buFont typeface="Arial" panose="020B0604020202020204" pitchFamily="34" charset="0"/>
              <a:buChar char="•"/>
            </a:pPr>
            <a:r>
              <a:rPr lang="en-US" sz="1200" dirty="0"/>
              <a:t>Advanced Platooning</a:t>
            </a:r>
          </a:p>
          <a:p>
            <a:pPr marL="285750" indent="-285750">
              <a:buFont typeface="Arial" panose="020B0604020202020204" pitchFamily="34" charset="0"/>
              <a:buChar char="•"/>
            </a:pPr>
            <a:r>
              <a:rPr lang="en-US" sz="1200" dirty="0"/>
              <a:t>Intelligent Parking</a:t>
            </a:r>
          </a:p>
          <a:p>
            <a:pPr marL="285750" indent="-285750">
              <a:buFont typeface="Arial" panose="020B0604020202020204" pitchFamily="34" charset="0"/>
              <a:buChar char="•"/>
            </a:pPr>
            <a:r>
              <a:rPr lang="en-US" sz="1200" dirty="0"/>
              <a:t>Signal Optimization</a:t>
            </a:r>
          </a:p>
          <a:p>
            <a:pPr marL="285750" indent="-285750">
              <a:buFont typeface="Arial" panose="020B0604020202020204" pitchFamily="34" charset="0"/>
              <a:buChar char="•"/>
            </a:pPr>
            <a:r>
              <a:rPr lang="en-US" sz="1200" dirty="0"/>
              <a:t>Incident Management</a:t>
            </a:r>
          </a:p>
          <a:p>
            <a:pPr marL="285750" indent="-285750">
              <a:buFont typeface="Arial" panose="020B0604020202020204" pitchFamily="34" charset="0"/>
              <a:buChar char="•"/>
            </a:pPr>
            <a:r>
              <a:rPr lang="en-US" sz="1200" dirty="0"/>
              <a:t>Shared Automated Vehicle (ride-hailing, ride-sharing, </a:t>
            </a:r>
            <a:r>
              <a:rPr lang="en-US" sz="1200" dirty="0" err="1"/>
              <a:t>Robotaxis</a:t>
            </a:r>
            <a:r>
              <a:rPr lang="en-US" sz="1200" dirty="0"/>
              <a:t>, dynamic shuttle services, urban air mobility, ......)</a:t>
            </a:r>
          </a:p>
          <a:p>
            <a:pPr marL="285750" indent="-285750">
              <a:buFont typeface="Arial" panose="020B0604020202020204" pitchFamily="34" charset="0"/>
              <a:buChar char="•"/>
            </a:pPr>
            <a:r>
              <a:rPr lang="en-US" sz="1200" dirty="0"/>
              <a:t>Mobility-as-a-Service (</a:t>
            </a:r>
            <a:r>
              <a:rPr lang="en-US" sz="1200" dirty="0" err="1"/>
              <a:t>MaaS</a:t>
            </a:r>
            <a:r>
              <a:rPr lang="en-US" sz="1200" dirty="0"/>
              <a:t>)</a:t>
            </a:r>
          </a:p>
          <a:p>
            <a:pPr marL="285750" indent="-285750">
              <a:buFont typeface="Arial" panose="020B0604020202020204" pitchFamily="34" charset="0"/>
              <a:buChar char="•"/>
            </a:pPr>
            <a:r>
              <a:rPr lang="en-US" sz="1200" dirty="0"/>
              <a:t>Alternative Fuel Vehicle Charging Decision</a:t>
            </a:r>
          </a:p>
          <a:p>
            <a:pPr marL="285750" indent="-285750">
              <a:buFont typeface="Arial" panose="020B0604020202020204" pitchFamily="34" charset="0"/>
              <a:buChar char="•"/>
            </a:pPr>
            <a:r>
              <a:rPr lang="en-US" sz="1200" dirty="0"/>
              <a:t>Battery Management Optimization</a:t>
            </a:r>
          </a:p>
          <a:p>
            <a:pPr marL="285750" indent="-285750">
              <a:buFont typeface="Arial" panose="020B0604020202020204" pitchFamily="34" charset="0"/>
              <a:buChar char="•"/>
            </a:pPr>
            <a:r>
              <a:rPr lang="en-US" sz="1200" dirty="0"/>
              <a:t>Vehicle-to-Grid Optimization</a:t>
            </a:r>
          </a:p>
          <a:p>
            <a:pPr marL="285750" indent="-285750">
              <a:buFont typeface="Arial" panose="020B0604020202020204" pitchFamily="34" charset="0"/>
              <a:buChar char="•"/>
            </a:pPr>
            <a:r>
              <a:rPr lang="en-US" sz="1200" dirty="0"/>
              <a:t>……</a:t>
            </a:r>
          </a:p>
          <a:p>
            <a:pPr marL="285750"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9E27BEF6-1A2C-E6F4-34E2-A8D8987539D3}"/>
              </a:ext>
            </a:extLst>
          </p:cNvPr>
          <p:cNvSpPr txBox="1"/>
          <p:nvPr/>
        </p:nvSpPr>
        <p:spPr>
          <a:xfrm>
            <a:off x="5607047" y="4617465"/>
            <a:ext cx="369332" cy="1072668"/>
          </a:xfrm>
          <a:prstGeom prst="rect">
            <a:avLst/>
          </a:prstGeom>
          <a:noFill/>
          <a:ln>
            <a:solidFill>
              <a:srgbClr val="00B0F0"/>
            </a:solidFill>
          </a:ln>
        </p:spPr>
        <p:txBody>
          <a:bodyPr vert="vert270" wrap="square" rtlCol="0">
            <a:spAutoFit/>
          </a:bodyPr>
          <a:lstStyle/>
          <a:p>
            <a:r>
              <a:rPr lang="en-US" sz="1200" dirty="0"/>
              <a:t>Travel Behavior</a:t>
            </a:r>
          </a:p>
        </p:txBody>
      </p:sp>
      <p:sp>
        <p:nvSpPr>
          <p:cNvPr id="11" name="TextBox 10">
            <a:extLst>
              <a:ext uri="{FF2B5EF4-FFF2-40B4-BE49-F238E27FC236}">
                <a16:creationId xmlns:a16="http://schemas.microsoft.com/office/drawing/2014/main" id="{5FDD5C63-8DDE-264B-2F42-6AF2E8539D97}"/>
              </a:ext>
            </a:extLst>
          </p:cNvPr>
          <p:cNvSpPr txBox="1"/>
          <p:nvPr/>
        </p:nvSpPr>
        <p:spPr>
          <a:xfrm>
            <a:off x="6186151" y="4473059"/>
            <a:ext cx="540199" cy="276999"/>
          </a:xfrm>
          <a:prstGeom prst="rect">
            <a:avLst/>
          </a:prstGeom>
          <a:noFill/>
          <a:ln>
            <a:solidFill>
              <a:srgbClr val="00B0F0"/>
            </a:solidFill>
          </a:ln>
        </p:spPr>
        <p:txBody>
          <a:bodyPr wrap="square" rtlCol="0">
            <a:spAutoFit/>
          </a:bodyPr>
          <a:lstStyle/>
          <a:p>
            <a:r>
              <a:rPr lang="en-US" sz="1200" dirty="0"/>
              <a:t>VMT</a:t>
            </a:r>
          </a:p>
        </p:txBody>
      </p:sp>
      <p:sp>
        <p:nvSpPr>
          <p:cNvPr id="12" name="TextBox 11">
            <a:extLst>
              <a:ext uri="{FF2B5EF4-FFF2-40B4-BE49-F238E27FC236}">
                <a16:creationId xmlns:a16="http://schemas.microsoft.com/office/drawing/2014/main" id="{4C2FDE2E-6549-277C-BDD6-5E7BCAE6F2C2}"/>
              </a:ext>
            </a:extLst>
          </p:cNvPr>
          <p:cNvSpPr txBox="1"/>
          <p:nvPr/>
        </p:nvSpPr>
        <p:spPr>
          <a:xfrm>
            <a:off x="6186150" y="5459300"/>
            <a:ext cx="540199" cy="276999"/>
          </a:xfrm>
          <a:prstGeom prst="rect">
            <a:avLst/>
          </a:prstGeom>
          <a:noFill/>
          <a:ln>
            <a:solidFill>
              <a:srgbClr val="00B0F0"/>
            </a:solidFill>
          </a:ln>
        </p:spPr>
        <p:txBody>
          <a:bodyPr wrap="square" rtlCol="0">
            <a:spAutoFit/>
          </a:bodyPr>
          <a:lstStyle/>
          <a:p>
            <a:r>
              <a:rPr lang="en-US" sz="1200" dirty="0"/>
              <a:t>FE</a:t>
            </a:r>
          </a:p>
        </p:txBody>
      </p:sp>
      <p:cxnSp>
        <p:nvCxnSpPr>
          <p:cNvPr id="16" name="Straight Arrow Connector 15">
            <a:extLst>
              <a:ext uri="{FF2B5EF4-FFF2-40B4-BE49-F238E27FC236}">
                <a16:creationId xmlns:a16="http://schemas.microsoft.com/office/drawing/2014/main" id="{158C546A-9940-93B7-2A63-40B3E1B44CA7}"/>
              </a:ext>
            </a:extLst>
          </p:cNvPr>
          <p:cNvCxnSpPr>
            <a:stCxn id="2" idx="3"/>
            <a:endCxn id="5" idx="1"/>
          </p:cNvCxnSpPr>
          <p:nvPr/>
        </p:nvCxnSpPr>
        <p:spPr>
          <a:xfrm>
            <a:off x="2624479" y="4582815"/>
            <a:ext cx="250373" cy="570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1F96FF-B0AC-1017-C877-0245C5175C2F}"/>
              </a:ext>
            </a:extLst>
          </p:cNvPr>
          <p:cNvCxnSpPr>
            <a:stCxn id="3" idx="3"/>
            <a:endCxn id="5" idx="1"/>
          </p:cNvCxnSpPr>
          <p:nvPr/>
        </p:nvCxnSpPr>
        <p:spPr>
          <a:xfrm flipV="1">
            <a:off x="2611551" y="5153799"/>
            <a:ext cx="263301" cy="67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593EE0-3A9F-FF9B-3805-B14D44B6789E}"/>
              </a:ext>
            </a:extLst>
          </p:cNvPr>
          <p:cNvCxnSpPr>
            <a:stCxn id="5" idx="3"/>
            <a:endCxn id="9" idx="1"/>
          </p:cNvCxnSpPr>
          <p:nvPr/>
        </p:nvCxnSpPr>
        <p:spPr>
          <a:xfrm>
            <a:off x="5367681" y="5153799"/>
            <a:ext cx="239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889827-6771-10AE-99BD-CD14446E4514}"/>
              </a:ext>
            </a:extLst>
          </p:cNvPr>
          <p:cNvCxnSpPr>
            <a:stCxn id="9" idx="3"/>
            <a:endCxn id="11" idx="1"/>
          </p:cNvCxnSpPr>
          <p:nvPr/>
        </p:nvCxnSpPr>
        <p:spPr>
          <a:xfrm flipV="1">
            <a:off x="5976379" y="4611559"/>
            <a:ext cx="209772" cy="542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CDEA31-0BAF-D251-F09B-EEADE2AFE754}"/>
              </a:ext>
            </a:extLst>
          </p:cNvPr>
          <p:cNvCxnSpPr>
            <a:stCxn id="9" idx="3"/>
            <a:endCxn id="12" idx="1"/>
          </p:cNvCxnSpPr>
          <p:nvPr/>
        </p:nvCxnSpPr>
        <p:spPr>
          <a:xfrm>
            <a:off x="5976379" y="5153799"/>
            <a:ext cx="209771" cy="444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9D951BE-5DBD-B133-33FA-3A883DD7A304}"/>
              </a:ext>
            </a:extLst>
          </p:cNvPr>
          <p:cNvCxnSpPr>
            <a:stCxn id="5" idx="3"/>
            <a:endCxn id="11" idx="0"/>
          </p:cNvCxnSpPr>
          <p:nvPr/>
        </p:nvCxnSpPr>
        <p:spPr>
          <a:xfrm flipV="1">
            <a:off x="5367681" y="4473059"/>
            <a:ext cx="1088570" cy="680740"/>
          </a:xfrm>
          <a:prstGeom prst="bentConnector4">
            <a:avLst>
              <a:gd name="adj1" fmla="val 7354"/>
              <a:gd name="adj2" fmla="val 1879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1357587-E464-1C17-D66B-54EECA486096}"/>
              </a:ext>
            </a:extLst>
          </p:cNvPr>
          <p:cNvCxnSpPr>
            <a:stCxn id="5" idx="3"/>
            <a:endCxn id="12" idx="2"/>
          </p:cNvCxnSpPr>
          <p:nvPr/>
        </p:nvCxnSpPr>
        <p:spPr>
          <a:xfrm>
            <a:off x="5367681" y="5153799"/>
            <a:ext cx="1088569" cy="582500"/>
          </a:xfrm>
          <a:prstGeom prst="bentConnector4">
            <a:avLst>
              <a:gd name="adj1" fmla="val 7415"/>
              <a:gd name="adj2" fmla="val 18633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CCA224F-0C31-4FB8-5624-253968B2035A}"/>
              </a:ext>
            </a:extLst>
          </p:cNvPr>
          <p:cNvSpPr txBox="1"/>
          <p:nvPr/>
        </p:nvSpPr>
        <p:spPr>
          <a:xfrm>
            <a:off x="471722" y="2719003"/>
            <a:ext cx="182765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Mobility Technologies</a:t>
            </a:r>
          </a:p>
        </p:txBody>
      </p:sp>
      <p:sp>
        <p:nvSpPr>
          <p:cNvPr id="35" name="TextBox 34">
            <a:extLst>
              <a:ext uri="{FF2B5EF4-FFF2-40B4-BE49-F238E27FC236}">
                <a16:creationId xmlns:a16="http://schemas.microsoft.com/office/drawing/2014/main" id="{515D7970-DF50-811B-2B81-ECAC7967AC59}"/>
              </a:ext>
            </a:extLst>
          </p:cNvPr>
          <p:cNvSpPr txBox="1"/>
          <p:nvPr/>
        </p:nvSpPr>
        <p:spPr>
          <a:xfrm>
            <a:off x="2874851" y="2719002"/>
            <a:ext cx="249282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Technology-driven Applications</a:t>
            </a:r>
          </a:p>
        </p:txBody>
      </p:sp>
      <p:sp>
        <p:nvSpPr>
          <p:cNvPr id="36" name="TextBox 35">
            <a:extLst>
              <a:ext uri="{FF2B5EF4-FFF2-40B4-BE49-F238E27FC236}">
                <a16:creationId xmlns:a16="http://schemas.microsoft.com/office/drawing/2014/main" id="{469E5509-099F-00EA-D90C-F99FA25947EC}"/>
              </a:ext>
            </a:extLst>
          </p:cNvPr>
          <p:cNvSpPr txBox="1"/>
          <p:nvPr/>
        </p:nvSpPr>
        <p:spPr>
          <a:xfrm>
            <a:off x="5661246" y="2719003"/>
            <a:ext cx="774927"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Factors </a:t>
            </a:r>
          </a:p>
        </p:txBody>
      </p:sp>
      <p:sp>
        <p:nvSpPr>
          <p:cNvPr id="37" name="Rectangle 36">
            <a:extLst>
              <a:ext uri="{FF2B5EF4-FFF2-40B4-BE49-F238E27FC236}">
                <a16:creationId xmlns:a16="http://schemas.microsoft.com/office/drawing/2014/main" id="{4010A4C3-291A-D4D4-E319-1294E504DEE6}"/>
              </a:ext>
            </a:extLst>
          </p:cNvPr>
          <p:cNvSpPr/>
          <p:nvPr/>
        </p:nvSpPr>
        <p:spPr>
          <a:xfrm>
            <a:off x="73313" y="3624943"/>
            <a:ext cx="2624479" cy="26125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8160FEC-C6EB-C82A-75E9-3B72D2B880F2}"/>
              </a:ext>
            </a:extLst>
          </p:cNvPr>
          <p:cNvSpPr/>
          <p:nvPr/>
        </p:nvSpPr>
        <p:spPr>
          <a:xfrm>
            <a:off x="5538786" y="4380411"/>
            <a:ext cx="1245901" cy="16372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triped Right Arrow 45">
            <a:extLst>
              <a:ext uri="{FF2B5EF4-FFF2-40B4-BE49-F238E27FC236}">
                <a16:creationId xmlns:a16="http://schemas.microsoft.com/office/drawing/2014/main" id="{FD1002DB-699A-9CA9-3A04-702E4BE24933}"/>
              </a:ext>
            </a:extLst>
          </p:cNvPr>
          <p:cNvSpPr/>
          <p:nvPr/>
        </p:nvSpPr>
        <p:spPr>
          <a:xfrm rot="5400000">
            <a:off x="1107546" y="3134621"/>
            <a:ext cx="414670" cy="350875"/>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a:extLst>
              <a:ext uri="{FF2B5EF4-FFF2-40B4-BE49-F238E27FC236}">
                <a16:creationId xmlns:a16="http://schemas.microsoft.com/office/drawing/2014/main" id="{DF8EBD6D-D14E-094B-4E4C-B5D663BEA4B2}"/>
              </a:ext>
            </a:extLst>
          </p:cNvPr>
          <p:cNvSpPr/>
          <p:nvPr/>
        </p:nvSpPr>
        <p:spPr>
          <a:xfrm rot="5400000">
            <a:off x="5411238" y="3540536"/>
            <a:ext cx="1226501" cy="350875"/>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a:extLst>
              <a:ext uri="{FF2B5EF4-FFF2-40B4-BE49-F238E27FC236}">
                <a16:creationId xmlns:a16="http://schemas.microsoft.com/office/drawing/2014/main" id="{71D9D0AD-9071-4E7C-9D80-72908B4E082D}"/>
              </a:ext>
            </a:extLst>
          </p:cNvPr>
          <p:cNvSpPr/>
          <p:nvPr/>
        </p:nvSpPr>
        <p:spPr>
          <a:xfrm rot="5400000">
            <a:off x="3968504" y="3025111"/>
            <a:ext cx="305519" cy="350875"/>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hevron 48">
            <a:extLst>
              <a:ext uri="{FF2B5EF4-FFF2-40B4-BE49-F238E27FC236}">
                <a16:creationId xmlns:a16="http://schemas.microsoft.com/office/drawing/2014/main" id="{5A33FACE-4119-B152-C5B7-A1514EA98B2B}"/>
              </a:ext>
            </a:extLst>
          </p:cNvPr>
          <p:cNvSpPr/>
          <p:nvPr/>
        </p:nvSpPr>
        <p:spPr>
          <a:xfrm>
            <a:off x="2424223" y="2804079"/>
            <a:ext cx="325442" cy="174899"/>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3EEF23C1-A6A7-F240-3045-8557A160E506}"/>
              </a:ext>
            </a:extLst>
          </p:cNvPr>
          <p:cNvSpPr/>
          <p:nvPr/>
        </p:nvSpPr>
        <p:spPr>
          <a:xfrm>
            <a:off x="5414075" y="2774026"/>
            <a:ext cx="192972" cy="207908"/>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B6D7FD7-FE2A-52B4-315D-1C834784DD15}"/>
              </a:ext>
            </a:extLst>
          </p:cNvPr>
          <p:cNvSpPr txBox="1"/>
          <p:nvPr/>
        </p:nvSpPr>
        <p:spPr>
          <a:xfrm>
            <a:off x="5621537" y="6461580"/>
            <a:ext cx="1104812" cy="276999"/>
          </a:xfrm>
          <a:prstGeom prst="rect">
            <a:avLst/>
          </a:prstGeom>
          <a:noFill/>
          <a:ln>
            <a:solidFill>
              <a:srgbClr val="00B0F0"/>
            </a:solidFill>
          </a:ln>
        </p:spPr>
        <p:txBody>
          <a:bodyPr wrap="square" rtlCol="0">
            <a:spAutoFit/>
          </a:bodyPr>
          <a:lstStyle/>
          <a:p>
            <a:r>
              <a:rPr lang="en-US" sz="1200" dirty="0"/>
              <a:t>Fuel choice</a:t>
            </a:r>
          </a:p>
        </p:txBody>
      </p:sp>
      <p:cxnSp>
        <p:nvCxnSpPr>
          <p:cNvPr id="14" name="Straight Arrow Connector 13">
            <a:extLst>
              <a:ext uri="{FF2B5EF4-FFF2-40B4-BE49-F238E27FC236}">
                <a16:creationId xmlns:a16="http://schemas.microsoft.com/office/drawing/2014/main" id="{54A95D0A-34E8-335B-F1D8-FC0F8AE2EA58}"/>
              </a:ext>
            </a:extLst>
          </p:cNvPr>
          <p:cNvCxnSpPr>
            <a:endCxn id="10" idx="1"/>
          </p:cNvCxnSpPr>
          <p:nvPr/>
        </p:nvCxnSpPr>
        <p:spPr>
          <a:xfrm flipV="1">
            <a:off x="5367680" y="6600080"/>
            <a:ext cx="253857" cy="1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6297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Automated Driving Implications on Transport Energy and Emissions</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This section will discuss the combined effects of new mobility technologies on energy and emissions; namely, automation, connectivity, sharing, and electrification, covering the following areas:</a:t>
            </a:r>
          </a:p>
          <a:p>
            <a:pPr marL="0" indent="0">
              <a:buNone/>
            </a:pPr>
            <a:r>
              <a:rPr lang="en-US" sz="1400" dirty="0">
                <a:solidFill>
                  <a:schemeClr val="bg1"/>
                </a:solidFill>
              </a:rPr>
              <a:t>	</a:t>
            </a:r>
          </a:p>
          <a:p>
            <a:pPr lvl="1"/>
            <a:r>
              <a:rPr lang="en-US" sz="1400" dirty="0">
                <a:solidFill>
                  <a:schemeClr val="bg1"/>
                </a:solidFill>
              </a:rPr>
              <a:t>Why study AV implications on energy and emissions?</a:t>
            </a:r>
          </a:p>
          <a:p>
            <a:pPr lvl="1"/>
            <a:r>
              <a:rPr lang="en-US" sz="1400" dirty="0">
                <a:solidFill>
                  <a:schemeClr val="bg1"/>
                </a:solidFill>
              </a:rPr>
              <a:t>Positives and negatives of automated driving</a:t>
            </a:r>
          </a:p>
          <a:p>
            <a:pPr lvl="1"/>
            <a:r>
              <a:rPr lang="en-US" sz="1400" dirty="0">
                <a:solidFill>
                  <a:schemeClr val="bg1"/>
                </a:solidFill>
              </a:rPr>
              <a:t>The state-of-the-art about quantifying energy and environmental implications of AVs</a:t>
            </a:r>
          </a:p>
          <a:p>
            <a:pPr lvl="1"/>
            <a:r>
              <a:rPr lang="en-US" sz="1400" dirty="0">
                <a:solidFill>
                  <a:schemeClr val="bg1"/>
                </a:solidFill>
              </a:rPr>
              <a:t>Research gaps for this subject matter</a:t>
            </a:r>
          </a:p>
          <a:p>
            <a:pPr lvl="1"/>
            <a:endParaRPr lang="en-US" sz="1400" dirty="0">
              <a:solidFill>
                <a:schemeClr val="bg1"/>
              </a:solidFill>
            </a:endParaRPr>
          </a:p>
          <a:p>
            <a:pPr lvl="1"/>
            <a:endParaRPr lang="en-US" sz="1400" dirty="0">
              <a:solidFill>
                <a:schemeClr val="bg1"/>
              </a:solidFill>
            </a:endParaRPr>
          </a:p>
        </p:txBody>
      </p:sp>
    </p:spTree>
    <p:extLst>
      <p:ext uri="{BB962C8B-B14F-4D97-AF65-F5344CB8AC3E}">
        <p14:creationId xmlns:p14="http://schemas.microsoft.com/office/powerpoint/2010/main" val="41939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6FE3E0-A6BE-313E-03F5-C8FBDE4C68EA}"/>
              </a:ext>
            </a:extLst>
          </p:cNvPr>
          <p:cNvSpPr>
            <a:spLocks noGrp="1"/>
          </p:cNvSpPr>
          <p:nvPr>
            <p:ph type="body" sz="quarter" idx="37"/>
          </p:nvPr>
        </p:nvSpPr>
        <p:spPr>
          <a:xfrm>
            <a:off x="154781" y="700068"/>
            <a:ext cx="6548437" cy="390525"/>
          </a:xfrm>
        </p:spPr>
        <p:txBody>
          <a:bodyPr/>
          <a:lstStyle/>
          <a:p>
            <a:r>
              <a:rPr lang="en-US" dirty="0"/>
              <a:t>Why Study AV Implications on Energy and Emissions? </a:t>
            </a:r>
          </a:p>
        </p:txBody>
      </p:sp>
      <p:sp>
        <p:nvSpPr>
          <p:cNvPr id="6" name="Text Placeholder 5">
            <a:extLst>
              <a:ext uri="{FF2B5EF4-FFF2-40B4-BE49-F238E27FC236}">
                <a16:creationId xmlns:a16="http://schemas.microsoft.com/office/drawing/2014/main" id="{0C187C1C-796D-0970-3DBE-50C4F65C9581}"/>
              </a:ext>
            </a:extLst>
          </p:cNvPr>
          <p:cNvSpPr>
            <a:spLocks noGrp="1"/>
          </p:cNvSpPr>
          <p:nvPr>
            <p:ph type="body" sz="quarter" idx="39"/>
          </p:nvPr>
        </p:nvSpPr>
        <p:spPr>
          <a:xfrm>
            <a:off x="4060371" y="1784323"/>
            <a:ext cx="2642847" cy="3762504"/>
          </a:xfrm>
        </p:spPr>
        <p:txBody>
          <a:bodyPr/>
          <a:lstStyle/>
          <a:p>
            <a:pPr marL="171450" indent="-171450">
              <a:buFont typeface="Arial" panose="020B0604020202020204" pitchFamily="34" charset="0"/>
              <a:buChar char="•"/>
            </a:pPr>
            <a:r>
              <a:rPr lang="en-US" dirty="0"/>
              <a:t>Transportation contributes 28% of the total energy use in the United States in 2021. Among that, road transport accounts for the most. EIA reported that, from 1990 to 2020, more than 80% of the energy consumption in transportation came from on-road vehicles. Automated driving is anticipated to disrupt the off-the-shelf transportation system especially on-road mobility. Therefore, it is critical to have a clear picture of how the emerging technologies associated with automated driving will change travel patterns and thus energy consumption and emissions. The research findings will provide valuable insights into transportation decarbonization in future mobility and help Aramco to make sustainable decision in oil business.</a:t>
            </a:r>
          </a:p>
        </p:txBody>
      </p:sp>
      <p:sp>
        <p:nvSpPr>
          <p:cNvPr id="7" name="Slide Number Placeholder 6">
            <a:extLst>
              <a:ext uri="{FF2B5EF4-FFF2-40B4-BE49-F238E27FC236}">
                <a16:creationId xmlns:a16="http://schemas.microsoft.com/office/drawing/2014/main" id="{0A5F0D8A-7CB8-51DB-DBCA-2037AE52BEC3}"/>
              </a:ext>
            </a:extLst>
          </p:cNvPr>
          <p:cNvSpPr>
            <a:spLocks noGrp="1"/>
          </p:cNvSpPr>
          <p:nvPr>
            <p:ph type="sldNum" sz="quarter" idx="4"/>
          </p:nvPr>
        </p:nvSpPr>
        <p:spPr/>
        <p:txBody>
          <a:bodyPr/>
          <a:lstStyle/>
          <a:p>
            <a:pPr>
              <a:defRPr/>
            </a:pPr>
            <a:fld id="{D88407D9-4131-444A-84CE-6553CC3611F5}" type="slidenum">
              <a:rPr lang="en-US" sz="900" smtClean="0"/>
              <a:pPr>
                <a:defRPr/>
              </a:pPr>
              <a:t>56</a:t>
            </a:fld>
            <a:endParaRPr lang="en-US" sz="900"/>
          </a:p>
        </p:txBody>
      </p:sp>
      <p:pic>
        <p:nvPicPr>
          <p:cNvPr id="11" name="Picture 10">
            <a:extLst>
              <a:ext uri="{FF2B5EF4-FFF2-40B4-BE49-F238E27FC236}">
                <a16:creationId xmlns:a16="http://schemas.microsoft.com/office/drawing/2014/main" id="{EBE616A0-53B7-36F5-6B4B-24726FC59C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562" y="1664838"/>
            <a:ext cx="3931704" cy="2826376"/>
          </a:xfrm>
          <a:prstGeom prst="rect">
            <a:avLst/>
          </a:prstGeom>
        </p:spPr>
      </p:pic>
      <p:pic>
        <p:nvPicPr>
          <p:cNvPr id="12" name="Picture 11">
            <a:extLst>
              <a:ext uri="{FF2B5EF4-FFF2-40B4-BE49-F238E27FC236}">
                <a16:creationId xmlns:a16="http://schemas.microsoft.com/office/drawing/2014/main" id="{1A288E17-6611-1944-AB83-0819EBC18B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562" y="4860547"/>
            <a:ext cx="5864834" cy="3762504"/>
          </a:xfrm>
          <a:prstGeom prst="rect">
            <a:avLst/>
          </a:prstGeom>
        </p:spPr>
      </p:pic>
      <p:sp>
        <p:nvSpPr>
          <p:cNvPr id="2" name="Text Placeholder 5">
            <a:extLst>
              <a:ext uri="{FF2B5EF4-FFF2-40B4-BE49-F238E27FC236}">
                <a16:creationId xmlns:a16="http://schemas.microsoft.com/office/drawing/2014/main" id="{41D094FA-0D40-4374-FCD9-714AC1D9742C}"/>
              </a:ext>
            </a:extLst>
          </p:cNvPr>
          <p:cNvSpPr txBox="1">
            <a:spLocks/>
          </p:cNvSpPr>
          <p:nvPr/>
        </p:nvSpPr>
        <p:spPr>
          <a:xfrm>
            <a:off x="898872" y="8623051"/>
            <a:ext cx="4752009" cy="369333"/>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dirty="0"/>
              <a:t>Source: Figure 2-14 Inventory of U.S. Greenhouse Gas Emissions and Sinks: 1990-2020 </a:t>
            </a:r>
          </a:p>
        </p:txBody>
      </p:sp>
    </p:spTree>
    <p:extLst>
      <p:ext uri="{BB962C8B-B14F-4D97-AF65-F5344CB8AC3E}">
        <p14:creationId xmlns:p14="http://schemas.microsoft.com/office/powerpoint/2010/main" val="179656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6FE3E0-A6BE-313E-03F5-C8FBDE4C68EA}"/>
              </a:ext>
            </a:extLst>
          </p:cNvPr>
          <p:cNvSpPr>
            <a:spLocks noGrp="1"/>
          </p:cNvSpPr>
          <p:nvPr>
            <p:ph type="body" sz="quarter" idx="37"/>
          </p:nvPr>
        </p:nvSpPr>
        <p:spPr>
          <a:xfrm>
            <a:off x="309562" y="309712"/>
            <a:ext cx="6238874" cy="390525"/>
          </a:xfrm>
        </p:spPr>
        <p:txBody>
          <a:bodyPr/>
          <a:lstStyle/>
          <a:p>
            <a:r>
              <a:rPr lang="en-US" dirty="0"/>
              <a:t>Positives and Negatives of Automated Driving—AV-Facilitated Transformations</a:t>
            </a:r>
          </a:p>
        </p:txBody>
      </p:sp>
      <p:sp useBgFill="1">
        <p:nvSpPr>
          <p:cNvPr id="6" name="Text Placeholder 5">
            <a:extLst>
              <a:ext uri="{FF2B5EF4-FFF2-40B4-BE49-F238E27FC236}">
                <a16:creationId xmlns:a16="http://schemas.microsoft.com/office/drawing/2014/main" id="{0C187C1C-796D-0970-3DBE-50C4F65C9581}"/>
              </a:ext>
            </a:extLst>
          </p:cNvPr>
          <p:cNvSpPr>
            <a:spLocks noGrp="1"/>
          </p:cNvSpPr>
          <p:nvPr>
            <p:ph type="body" sz="quarter" idx="39"/>
          </p:nvPr>
        </p:nvSpPr>
        <p:spPr>
          <a:xfrm>
            <a:off x="309563" y="1612386"/>
            <a:ext cx="6302272" cy="3200399"/>
          </a:xfrm>
        </p:spPr>
        <p:txBody>
          <a:bodyPr/>
          <a:lstStyle/>
          <a:p>
            <a:pPr marL="171450" indent="-171450">
              <a:buFont typeface="Arial" panose="020B0604020202020204" pitchFamily="34" charset="0"/>
              <a:buChar char="•"/>
            </a:pPr>
            <a:r>
              <a:rPr lang="en-US" dirty="0"/>
              <a:t>AV technologies have delivered or will initiate many applications that may change travel behavior and mobility patterns and further impact vehicle miles traveled (VMTs) and fuel efficiency. Put another way, energy and environmental implications of automated driving do not stem from the technologies directly, but from AV-facilitated transformations of mobility system. The table below specifically describes what kind of transformations potentially occur resulted from AV-related applications. Basically, the transformations may happen at either vehicle or system level and may have near-term or </a:t>
            </a:r>
            <a:r>
              <a:rPr lang="en-US" altLang="zh-CN" dirty="0"/>
              <a:t>far-reaching impacts. Each of the dimensions may result in both positive and negative outcomes. For example, at the vehicle level, automated driving probably improves energy efficiency by optimizing driving cycle, reducing cold start, less idling, energy-efficient routing, decreasing speed fluctuations, intelligent parking, platooning, and smart charging, but may also render more energy use given higher operation speed and extra power required by AV-associated technologies and equipment. At the system level, automated driving is likely to improve road capacity, reduce incidents impact, decongest, better integrate shared mobility with public transit, encourage more shared trips, and downsize fleet, yet may also result in more unoccupied trips, extra travel demand, and urban sprawl. In a nutshell, AV-related technologies are a double-edged sword, which requests seamless cooperation among government, industry, and academia to regulate and rationalize deployment activities. </a:t>
            </a:r>
            <a:endParaRPr lang="en-US" dirty="0"/>
          </a:p>
        </p:txBody>
      </p:sp>
      <p:sp>
        <p:nvSpPr>
          <p:cNvPr id="7" name="Slide Number Placeholder 6">
            <a:extLst>
              <a:ext uri="{FF2B5EF4-FFF2-40B4-BE49-F238E27FC236}">
                <a16:creationId xmlns:a16="http://schemas.microsoft.com/office/drawing/2014/main" id="{0A5F0D8A-7CB8-51DB-DBCA-2037AE52BEC3}"/>
              </a:ext>
            </a:extLst>
          </p:cNvPr>
          <p:cNvSpPr>
            <a:spLocks noGrp="1"/>
          </p:cNvSpPr>
          <p:nvPr>
            <p:ph type="sldNum" sz="quarter" idx="4"/>
          </p:nvPr>
        </p:nvSpPr>
        <p:spPr/>
        <p:txBody>
          <a:bodyPr/>
          <a:lstStyle/>
          <a:p>
            <a:pPr>
              <a:defRPr/>
            </a:pPr>
            <a:fld id="{D88407D9-4131-444A-84CE-6553CC3611F5}" type="slidenum">
              <a:rPr lang="en-US" sz="900" smtClean="0"/>
              <a:pPr>
                <a:defRPr/>
              </a:pPr>
              <a:t>57</a:t>
            </a:fld>
            <a:endParaRPr lang="en-US" sz="900"/>
          </a:p>
        </p:txBody>
      </p:sp>
      <p:pic>
        <p:nvPicPr>
          <p:cNvPr id="2" name="Picture 1">
            <a:extLst>
              <a:ext uri="{FF2B5EF4-FFF2-40B4-BE49-F238E27FC236}">
                <a16:creationId xmlns:a16="http://schemas.microsoft.com/office/drawing/2014/main" id="{B5B96265-D64E-5B9E-199C-A51958CB3482}"/>
              </a:ext>
            </a:extLst>
          </p:cNvPr>
          <p:cNvPicPr>
            <a:picLocks noChangeAspect="1"/>
          </p:cNvPicPr>
          <p:nvPr/>
        </p:nvPicPr>
        <p:blipFill>
          <a:blip r:embed="rId2"/>
          <a:stretch>
            <a:fillRect/>
          </a:stretch>
        </p:blipFill>
        <p:spPr>
          <a:xfrm>
            <a:off x="309562" y="4812784"/>
            <a:ext cx="6350000" cy="3453391"/>
          </a:xfrm>
          <a:prstGeom prst="rect">
            <a:avLst/>
          </a:prstGeom>
        </p:spPr>
      </p:pic>
    </p:spTree>
    <p:extLst>
      <p:ext uri="{BB962C8B-B14F-4D97-AF65-F5344CB8AC3E}">
        <p14:creationId xmlns:p14="http://schemas.microsoft.com/office/powerpoint/2010/main" val="1731239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C03EFDC-D946-88AF-A5B2-E986D196C557}"/>
              </a:ext>
            </a:extLst>
          </p:cNvPr>
          <p:cNvSpPr>
            <a:spLocks noGrp="1"/>
          </p:cNvSpPr>
          <p:nvPr>
            <p:ph type="body" sz="quarter" idx="39"/>
          </p:nvPr>
        </p:nvSpPr>
        <p:spPr>
          <a:xfrm>
            <a:off x="309562" y="1546697"/>
            <a:ext cx="6302272" cy="630446"/>
          </a:xfrm>
        </p:spPr>
        <p:txBody>
          <a:bodyPr/>
          <a:lstStyle/>
          <a:p>
            <a:r>
              <a:rPr lang="en-US" dirty="0"/>
              <a:t>To better understand which applications trigger what transformations, a Sankey diagram has been provided below to visualize the relationship between AV applications and its facilitated mobility transformations. In general, many of the applications may have both positive and negative impacts on energy efficiency, depending on how those applications are deployed.</a:t>
            </a:r>
          </a:p>
        </p:txBody>
      </p:sp>
      <p:sp>
        <p:nvSpPr>
          <p:cNvPr id="7" name="Slide Number Placeholder 6">
            <a:extLst>
              <a:ext uri="{FF2B5EF4-FFF2-40B4-BE49-F238E27FC236}">
                <a16:creationId xmlns:a16="http://schemas.microsoft.com/office/drawing/2014/main" id="{01320CFA-DA23-2FDB-F4BF-212EE732BAFA}"/>
              </a:ext>
            </a:extLst>
          </p:cNvPr>
          <p:cNvSpPr>
            <a:spLocks noGrp="1"/>
          </p:cNvSpPr>
          <p:nvPr>
            <p:ph type="sldNum" sz="quarter" idx="4"/>
          </p:nvPr>
        </p:nvSpPr>
        <p:spPr/>
        <p:txBody>
          <a:bodyPr/>
          <a:lstStyle/>
          <a:p>
            <a:pPr>
              <a:defRPr/>
            </a:pPr>
            <a:fld id="{D88407D9-4131-444A-84CE-6553CC3611F5}" type="slidenum">
              <a:rPr lang="en-US" sz="900" smtClean="0"/>
              <a:pPr>
                <a:defRPr/>
              </a:pPr>
              <a:t>58</a:t>
            </a:fld>
            <a:endParaRPr lang="en-US" sz="900" dirty="0"/>
          </a:p>
        </p:txBody>
      </p:sp>
      <p:sp>
        <p:nvSpPr>
          <p:cNvPr id="8" name="Text Placeholder 3">
            <a:extLst>
              <a:ext uri="{FF2B5EF4-FFF2-40B4-BE49-F238E27FC236}">
                <a16:creationId xmlns:a16="http://schemas.microsoft.com/office/drawing/2014/main" id="{ADAA40F0-2CE3-E906-0883-6F8256A01C44}"/>
              </a:ext>
            </a:extLst>
          </p:cNvPr>
          <p:cNvSpPr>
            <a:spLocks noGrp="1"/>
          </p:cNvSpPr>
          <p:nvPr>
            <p:ph type="body" sz="quarter" idx="37"/>
          </p:nvPr>
        </p:nvSpPr>
        <p:spPr>
          <a:xfrm>
            <a:off x="309562" y="716094"/>
            <a:ext cx="6302271" cy="527490"/>
          </a:xfrm>
        </p:spPr>
        <p:txBody>
          <a:bodyPr/>
          <a:lstStyle/>
          <a:p>
            <a:r>
              <a:rPr lang="en-US" dirty="0"/>
              <a:t>Positives and Negatives of Automated Driving—AV-Facilitated Applications VS. Transformations</a:t>
            </a:r>
          </a:p>
        </p:txBody>
      </p:sp>
      <p:pic>
        <p:nvPicPr>
          <p:cNvPr id="10" name="Picture 9">
            <a:extLst>
              <a:ext uri="{FF2B5EF4-FFF2-40B4-BE49-F238E27FC236}">
                <a16:creationId xmlns:a16="http://schemas.microsoft.com/office/drawing/2014/main" id="{10090C6F-8F2B-261B-3DE4-5698DABF29E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09145" y="2666320"/>
            <a:ext cx="5239710" cy="6314522"/>
          </a:xfrm>
          <a:prstGeom prst="rect">
            <a:avLst/>
          </a:prstGeom>
        </p:spPr>
      </p:pic>
      <p:grpSp>
        <p:nvGrpSpPr>
          <p:cNvPr id="3" name="Group 2">
            <a:extLst>
              <a:ext uri="{FF2B5EF4-FFF2-40B4-BE49-F238E27FC236}">
                <a16:creationId xmlns:a16="http://schemas.microsoft.com/office/drawing/2014/main" id="{83B09C6F-2622-0881-F437-5EE2A1AC1CDD}"/>
              </a:ext>
            </a:extLst>
          </p:cNvPr>
          <p:cNvGrpSpPr/>
          <p:nvPr/>
        </p:nvGrpSpPr>
        <p:grpSpPr>
          <a:xfrm>
            <a:off x="871738" y="2348268"/>
            <a:ext cx="1482560" cy="318052"/>
            <a:chOff x="1592" y="1481941"/>
            <a:chExt cx="1598220" cy="639288"/>
          </a:xfrm>
        </p:grpSpPr>
        <p:sp>
          <p:nvSpPr>
            <p:cNvPr id="4" name="Pentagon 3">
              <a:extLst>
                <a:ext uri="{FF2B5EF4-FFF2-40B4-BE49-F238E27FC236}">
                  <a16:creationId xmlns:a16="http://schemas.microsoft.com/office/drawing/2014/main" id="{2186A55E-C7EE-E574-7B19-85072DFBA7A3}"/>
                </a:ext>
              </a:extLst>
            </p:cNvPr>
            <p:cNvSpPr/>
            <p:nvPr/>
          </p:nvSpPr>
          <p:spPr>
            <a:xfrm>
              <a:off x="1592" y="1481941"/>
              <a:ext cx="1598220" cy="639288"/>
            </a:xfrm>
            <a:prstGeom prst="homePlat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Pentagon 4">
              <a:extLst>
                <a:ext uri="{FF2B5EF4-FFF2-40B4-BE49-F238E27FC236}">
                  <a16:creationId xmlns:a16="http://schemas.microsoft.com/office/drawing/2014/main" id="{C01563A4-AD5D-37AE-7C8A-5DFE0D9145E8}"/>
                </a:ext>
              </a:extLst>
            </p:cNvPr>
            <p:cNvSpPr txBox="1"/>
            <p:nvPr/>
          </p:nvSpPr>
          <p:spPr>
            <a:xfrm>
              <a:off x="1592" y="1481941"/>
              <a:ext cx="1438398" cy="639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AV-enabled Applications</a:t>
              </a:r>
            </a:p>
          </p:txBody>
        </p:sp>
      </p:grpSp>
      <p:grpSp>
        <p:nvGrpSpPr>
          <p:cNvPr id="20" name="Group 19">
            <a:extLst>
              <a:ext uri="{FF2B5EF4-FFF2-40B4-BE49-F238E27FC236}">
                <a16:creationId xmlns:a16="http://schemas.microsoft.com/office/drawing/2014/main" id="{9072B261-93BD-6989-006B-3DE9EFAB6C46}"/>
              </a:ext>
            </a:extLst>
          </p:cNvPr>
          <p:cNvGrpSpPr/>
          <p:nvPr/>
        </p:nvGrpSpPr>
        <p:grpSpPr>
          <a:xfrm>
            <a:off x="5055487" y="2333157"/>
            <a:ext cx="1606407" cy="333163"/>
            <a:chOff x="1280169" y="1481941"/>
            <a:chExt cx="1598220" cy="639288"/>
          </a:xfrm>
          <a:solidFill>
            <a:srgbClr val="198C8C"/>
          </a:solidFill>
        </p:grpSpPr>
        <p:sp>
          <p:nvSpPr>
            <p:cNvPr id="21" name="Chevron 20">
              <a:extLst>
                <a:ext uri="{FF2B5EF4-FFF2-40B4-BE49-F238E27FC236}">
                  <a16:creationId xmlns:a16="http://schemas.microsoft.com/office/drawing/2014/main" id="{9695B2DA-611B-ADEC-FB3A-05A586BE5CCA}"/>
                </a:ext>
              </a:extLst>
            </p:cNvPr>
            <p:cNvSpPr/>
            <p:nvPr/>
          </p:nvSpPr>
          <p:spPr>
            <a:xfrm>
              <a:off x="1280169" y="1481941"/>
              <a:ext cx="1598220" cy="639288"/>
            </a:xfrm>
            <a:prstGeom prst="chevron">
              <a:avLst/>
            </a:prstGeom>
            <a:grpFill/>
          </p:spPr>
          <p:style>
            <a:lnRef idx="2">
              <a:schemeClr val="lt1">
                <a:hueOff val="0"/>
                <a:satOff val="0"/>
                <a:lumOff val="0"/>
                <a:alphaOff val="0"/>
              </a:schemeClr>
            </a:lnRef>
            <a:fillRef idx="1">
              <a:schemeClr val="accent5">
                <a:hueOff val="-2451115"/>
                <a:satOff val="-3409"/>
                <a:lumOff val="-1307"/>
                <a:alphaOff val="0"/>
              </a:schemeClr>
            </a:fillRef>
            <a:effectRef idx="0">
              <a:schemeClr val="accent5">
                <a:hueOff val="-2451115"/>
                <a:satOff val="-3409"/>
                <a:lumOff val="-1307"/>
                <a:alphaOff val="0"/>
              </a:schemeClr>
            </a:effectRef>
            <a:fontRef idx="minor">
              <a:schemeClr val="lt1"/>
            </a:fontRef>
          </p:style>
        </p:sp>
        <p:sp>
          <p:nvSpPr>
            <p:cNvPr id="22" name="Chevron 4">
              <a:extLst>
                <a:ext uri="{FF2B5EF4-FFF2-40B4-BE49-F238E27FC236}">
                  <a16:creationId xmlns:a16="http://schemas.microsoft.com/office/drawing/2014/main" id="{CCA82CE4-6696-138A-27C5-1BFFEAEA59BA}"/>
                </a:ext>
              </a:extLst>
            </p:cNvPr>
            <p:cNvSpPr txBox="1"/>
            <p:nvPr/>
          </p:nvSpPr>
          <p:spPr>
            <a:xfrm>
              <a:off x="1599813" y="1510937"/>
              <a:ext cx="958932" cy="610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dirty="0"/>
                <a:t>User-end impacts</a:t>
              </a:r>
              <a:endParaRPr lang="en-US" sz="1000" kern="1200" dirty="0"/>
            </a:p>
          </p:txBody>
        </p:sp>
      </p:grpSp>
      <p:grpSp>
        <p:nvGrpSpPr>
          <p:cNvPr id="23" name="Group 22">
            <a:extLst>
              <a:ext uri="{FF2B5EF4-FFF2-40B4-BE49-F238E27FC236}">
                <a16:creationId xmlns:a16="http://schemas.microsoft.com/office/drawing/2014/main" id="{1B147F92-12C2-F368-7DAF-48FA0058E018}"/>
              </a:ext>
            </a:extLst>
          </p:cNvPr>
          <p:cNvGrpSpPr/>
          <p:nvPr/>
        </p:nvGrpSpPr>
        <p:grpSpPr>
          <a:xfrm>
            <a:off x="2206042" y="2340713"/>
            <a:ext cx="2997701" cy="333163"/>
            <a:chOff x="1280169" y="1481941"/>
            <a:chExt cx="1598220" cy="639288"/>
          </a:xfrm>
        </p:grpSpPr>
        <p:sp>
          <p:nvSpPr>
            <p:cNvPr id="24" name="Chevron 23">
              <a:extLst>
                <a:ext uri="{FF2B5EF4-FFF2-40B4-BE49-F238E27FC236}">
                  <a16:creationId xmlns:a16="http://schemas.microsoft.com/office/drawing/2014/main" id="{9A5A9170-1895-4917-DBC6-3D53A4CD73D8}"/>
                </a:ext>
              </a:extLst>
            </p:cNvPr>
            <p:cNvSpPr/>
            <p:nvPr/>
          </p:nvSpPr>
          <p:spPr>
            <a:xfrm>
              <a:off x="1280169" y="1481941"/>
              <a:ext cx="1598220" cy="639288"/>
            </a:xfrm>
            <a:prstGeom prst="chevron">
              <a:avLst/>
            </a:prstGeom>
          </p:spPr>
          <p:style>
            <a:lnRef idx="2">
              <a:schemeClr val="lt1">
                <a:hueOff val="0"/>
                <a:satOff val="0"/>
                <a:lumOff val="0"/>
                <a:alphaOff val="0"/>
              </a:schemeClr>
            </a:lnRef>
            <a:fillRef idx="1">
              <a:schemeClr val="accent5">
                <a:hueOff val="-2451115"/>
                <a:satOff val="-3409"/>
                <a:lumOff val="-1307"/>
                <a:alphaOff val="0"/>
              </a:schemeClr>
            </a:fillRef>
            <a:effectRef idx="0">
              <a:schemeClr val="accent5">
                <a:hueOff val="-2451115"/>
                <a:satOff val="-3409"/>
                <a:lumOff val="-1307"/>
                <a:alphaOff val="0"/>
              </a:schemeClr>
            </a:effectRef>
            <a:fontRef idx="minor">
              <a:schemeClr val="lt1"/>
            </a:fontRef>
          </p:style>
        </p:sp>
        <p:sp>
          <p:nvSpPr>
            <p:cNvPr id="25" name="Chevron 4">
              <a:extLst>
                <a:ext uri="{FF2B5EF4-FFF2-40B4-BE49-F238E27FC236}">
                  <a16:creationId xmlns:a16="http://schemas.microsoft.com/office/drawing/2014/main" id="{52DE032E-93FF-3CCC-E178-BC56701C49AF}"/>
                </a:ext>
              </a:extLst>
            </p:cNvPr>
            <p:cNvSpPr txBox="1"/>
            <p:nvPr/>
          </p:nvSpPr>
          <p:spPr>
            <a:xfrm>
              <a:off x="1599813" y="1481941"/>
              <a:ext cx="958932" cy="639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dirty="0"/>
                <a:t>AV-facilitated transformations</a:t>
              </a:r>
              <a:endParaRPr lang="en-US" sz="1000" kern="1200" dirty="0"/>
            </a:p>
          </p:txBody>
        </p:sp>
      </p:grpSp>
    </p:spTree>
    <p:extLst>
      <p:ext uri="{BB962C8B-B14F-4D97-AF65-F5344CB8AC3E}">
        <p14:creationId xmlns:p14="http://schemas.microsoft.com/office/powerpoint/2010/main" val="65956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57AB72D-B482-9666-912B-8A9B26357FE7}"/>
              </a:ext>
            </a:extLst>
          </p:cNvPr>
          <p:cNvSpPr>
            <a:spLocks noGrp="1"/>
          </p:cNvSpPr>
          <p:nvPr>
            <p:ph type="body" sz="quarter" idx="39"/>
          </p:nvPr>
        </p:nvSpPr>
        <p:spPr>
          <a:xfrm>
            <a:off x="323509" y="1696816"/>
            <a:ext cx="6210981" cy="3047074"/>
          </a:xfrm>
        </p:spPr>
        <p:txBody>
          <a:bodyPr/>
          <a:lstStyle/>
          <a:p>
            <a:r>
              <a:rPr lang="en-US" dirty="0"/>
              <a:t>The National Renewable Energy Laboratory (NREL) is one of the earliest research institutes that quantifies automated driving implications on energy consumption. Brown et al. initiated a study in 2014 that evaluated the impact of each of the typical AV applications on energy efficiency. The research found that vehicle right sizing or powertrain downsizing would achieve the maximum level of energy reduction, yet it could not be realized until high penetration of full/high automation was in the market, which is still decades away. Other applications, including platooning, eco-driving, efficient routing, smart parking, and automated carpooling, are able to reduce energy consumption from 2% to 7%. Nonetheless, AV technologies may also enable negative transformations such as higher speed, induced more and longer travels, and more trips from new users like underserved people. These are likely to increase energy demand and GHG emissions. The amounts of the percentage change in the study were mainly collected from simulation studies or other reviews of literature. One of the most significant disadvantages of the study is that it provides a single value of energy change rather than a range that is able to address the uncertainties of those implications. In practice, the energy changes of the same AV applications are very likely to be different between studies depending on scenarios. Hence, a robust evaluation should be capable of explaining such variability to address uncertainties. </a:t>
            </a:r>
          </a:p>
        </p:txBody>
      </p:sp>
      <p:sp>
        <p:nvSpPr>
          <p:cNvPr id="7" name="Slide Number Placeholder 6">
            <a:extLst>
              <a:ext uri="{FF2B5EF4-FFF2-40B4-BE49-F238E27FC236}">
                <a16:creationId xmlns:a16="http://schemas.microsoft.com/office/drawing/2014/main" id="{E9D807F3-8019-966A-78FD-959D407DA3CE}"/>
              </a:ext>
            </a:extLst>
          </p:cNvPr>
          <p:cNvSpPr>
            <a:spLocks noGrp="1"/>
          </p:cNvSpPr>
          <p:nvPr>
            <p:ph type="sldNum" sz="quarter" idx="4"/>
          </p:nvPr>
        </p:nvSpPr>
        <p:spPr/>
        <p:txBody>
          <a:bodyPr/>
          <a:lstStyle/>
          <a:p>
            <a:pPr>
              <a:defRPr/>
            </a:pPr>
            <a:fld id="{D88407D9-4131-444A-84CE-6553CC3611F5}" type="slidenum">
              <a:rPr lang="en-US" sz="900" smtClean="0"/>
              <a:pPr>
                <a:defRPr/>
              </a:pPr>
              <a:t>59</a:t>
            </a:fld>
            <a:endParaRPr lang="en-US" sz="900"/>
          </a:p>
        </p:txBody>
      </p:sp>
      <p:sp>
        <p:nvSpPr>
          <p:cNvPr id="9" name="Text Placeholder 3">
            <a:extLst>
              <a:ext uri="{FF2B5EF4-FFF2-40B4-BE49-F238E27FC236}">
                <a16:creationId xmlns:a16="http://schemas.microsoft.com/office/drawing/2014/main" id="{6E75649E-57C9-E54D-FCE7-1C6CE17AFE36}"/>
              </a:ext>
            </a:extLst>
          </p:cNvPr>
          <p:cNvSpPr txBox="1">
            <a:spLocks/>
          </p:cNvSpPr>
          <p:nvPr/>
        </p:nvSpPr>
        <p:spPr>
          <a:xfrm>
            <a:off x="186480" y="559120"/>
            <a:ext cx="654843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State-of-the-art About Quantifying AV Implications on Energy and Emissions</a:t>
            </a:r>
          </a:p>
        </p:txBody>
      </p:sp>
      <p:sp>
        <p:nvSpPr>
          <p:cNvPr id="8" name="TextBox 7">
            <a:extLst>
              <a:ext uri="{FF2B5EF4-FFF2-40B4-BE49-F238E27FC236}">
                <a16:creationId xmlns:a16="http://schemas.microsoft.com/office/drawing/2014/main" id="{7189A340-02BA-F1B5-751C-8FE8E67A93CA}"/>
              </a:ext>
            </a:extLst>
          </p:cNvPr>
          <p:cNvSpPr txBox="1"/>
          <p:nvPr/>
        </p:nvSpPr>
        <p:spPr>
          <a:xfrm>
            <a:off x="3711158" y="5343223"/>
            <a:ext cx="1828800" cy="276999"/>
          </a:xfrm>
          <a:prstGeom prst="rect">
            <a:avLst/>
          </a:prstGeom>
          <a:noFill/>
        </p:spPr>
        <p:txBody>
          <a:bodyPr wrap="square" rtlCol="0">
            <a:spAutoFit/>
          </a:bodyPr>
          <a:lstStyle/>
          <a:p>
            <a:r>
              <a:rPr lang="en-US" sz="1200" dirty="0"/>
              <a:t>Brown et al. (2014), NREL</a:t>
            </a:r>
          </a:p>
        </p:txBody>
      </p:sp>
      <p:pic>
        <p:nvPicPr>
          <p:cNvPr id="13" name="Picture 12">
            <a:extLst>
              <a:ext uri="{FF2B5EF4-FFF2-40B4-BE49-F238E27FC236}">
                <a16:creationId xmlns:a16="http://schemas.microsoft.com/office/drawing/2014/main" id="{725A5862-83BC-A38A-FB77-9D8353DE3408}"/>
              </a:ext>
            </a:extLst>
          </p:cNvPr>
          <p:cNvPicPr>
            <a:picLocks noChangeAspect="1"/>
          </p:cNvPicPr>
          <p:nvPr/>
        </p:nvPicPr>
        <p:blipFill>
          <a:blip r:embed="rId2"/>
          <a:stretch>
            <a:fillRect/>
          </a:stretch>
        </p:blipFill>
        <p:spPr>
          <a:xfrm>
            <a:off x="309562" y="4855028"/>
            <a:ext cx="6047695" cy="3442389"/>
          </a:xfrm>
          <a:prstGeom prst="rect">
            <a:avLst/>
          </a:prstGeom>
        </p:spPr>
      </p:pic>
    </p:spTree>
    <p:extLst>
      <p:ext uri="{BB962C8B-B14F-4D97-AF65-F5344CB8AC3E}">
        <p14:creationId xmlns:p14="http://schemas.microsoft.com/office/powerpoint/2010/main" val="84598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13DEAB-61E4-A139-C50D-13B549702DF2}"/>
              </a:ext>
            </a:extLst>
          </p:cNvPr>
          <p:cNvSpPr>
            <a:spLocks noGrp="1"/>
          </p:cNvSpPr>
          <p:nvPr>
            <p:ph type="body" sz="quarter" idx="37"/>
          </p:nvPr>
        </p:nvSpPr>
        <p:spPr/>
        <p:txBody>
          <a:bodyPr/>
          <a:lstStyle/>
          <a:p>
            <a:pPr marL="285750" lvl="1" indent="-285750">
              <a:buFont typeface="Courier New" panose="02070309020205020404" pitchFamily="49" charset="0"/>
              <a:buChar char="o"/>
            </a:pPr>
            <a:r>
              <a:rPr lang="en-US" dirty="0">
                <a:solidFill>
                  <a:srgbClr val="FFFF00"/>
                </a:solidFill>
              </a:rPr>
              <a:t> SAE Levels of Automation</a:t>
            </a:r>
          </a:p>
        </p:txBody>
      </p:sp>
      <p:sp>
        <p:nvSpPr>
          <p:cNvPr id="6" name="Text Placeholder 5">
            <a:extLst>
              <a:ext uri="{FF2B5EF4-FFF2-40B4-BE49-F238E27FC236}">
                <a16:creationId xmlns:a16="http://schemas.microsoft.com/office/drawing/2014/main" id="{983CAA4B-7220-A8F5-DD46-74BD4FE99D76}"/>
              </a:ext>
            </a:extLst>
          </p:cNvPr>
          <p:cNvSpPr>
            <a:spLocks noGrp="1"/>
          </p:cNvSpPr>
          <p:nvPr>
            <p:ph type="body" sz="quarter" idx="39"/>
          </p:nvPr>
        </p:nvSpPr>
        <p:spPr>
          <a:xfrm>
            <a:off x="309563" y="1622896"/>
            <a:ext cx="6302272" cy="1834679"/>
          </a:xfrm>
        </p:spPr>
        <p:txBody>
          <a:bodyPr/>
          <a:lstStyle/>
          <a:p>
            <a:r>
              <a:rPr lang="en-US" dirty="0"/>
              <a:t>SAE International officially pronounced levels of vehicle automation in 2014 (revised three times after that), with a total of 6 levels being defined. Level 0 is completely human-driven at which vehicles may provide driver alerts such as collision warning but cannot perform any level of self-control. For Level 1, vehicles can perform either longitudinal or lateral control but not both. At Level 2 which also refers to partial automation, vehicles are in charge of both longitudinal and lateral control in specific situations and drivers are in monitoring mode at all times. Level 3, also referred to conditional automation, enables vehicles to perform both longitudinal and lateral control in many situations; drivers do not have to always monitor driving environment yet are required to take over at any time as needed. For Level 4 which is high automation, vehicles are able to control longitudinally and laterally as well and realize driverless in some defined use cases. Level 5, also referred to full automation, is completely driverless. </a:t>
            </a:r>
          </a:p>
        </p:txBody>
      </p:sp>
      <p:sp>
        <p:nvSpPr>
          <p:cNvPr id="7" name="Slide Number Placeholder 6">
            <a:extLst>
              <a:ext uri="{FF2B5EF4-FFF2-40B4-BE49-F238E27FC236}">
                <a16:creationId xmlns:a16="http://schemas.microsoft.com/office/drawing/2014/main" id="{16AC14CD-CF2C-3526-1B7B-31A00490B231}"/>
              </a:ext>
            </a:extLst>
          </p:cNvPr>
          <p:cNvSpPr>
            <a:spLocks noGrp="1"/>
          </p:cNvSpPr>
          <p:nvPr>
            <p:ph type="sldNum" sz="quarter" idx="4"/>
          </p:nvPr>
        </p:nvSpPr>
        <p:spPr/>
        <p:txBody>
          <a:bodyPr/>
          <a:lstStyle/>
          <a:p>
            <a:pPr>
              <a:defRPr/>
            </a:pPr>
            <a:fld id="{D88407D9-4131-444A-84CE-6553CC3611F5}" type="slidenum">
              <a:rPr lang="en-US" sz="900" smtClean="0"/>
              <a:pPr>
                <a:defRPr/>
              </a:pPr>
              <a:t>6</a:t>
            </a:fld>
            <a:endParaRPr lang="en-US" sz="900"/>
          </a:p>
        </p:txBody>
      </p:sp>
      <p:pic>
        <p:nvPicPr>
          <p:cNvPr id="10" name="Picture 9">
            <a:extLst>
              <a:ext uri="{FF2B5EF4-FFF2-40B4-BE49-F238E27FC236}">
                <a16:creationId xmlns:a16="http://schemas.microsoft.com/office/drawing/2014/main" id="{06D22FAC-41FF-667A-CD4E-07389A2BEB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1955" y="3497920"/>
            <a:ext cx="6034089" cy="3391375"/>
          </a:xfrm>
          <a:prstGeom prst="rect">
            <a:avLst/>
          </a:prstGeom>
        </p:spPr>
      </p:pic>
      <p:sp>
        <p:nvSpPr>
          <p:cNvPr id="11" name="Text Placeholder 10">
            <a:extLst>
              <a:ext uri="{FF2B5EF4-FFF2-40B4-BE49-F238E27FC236}">
                <a16:creationId xmlns:a16="http://schemas.microsoft.com/office/drawing/2014/main" id="{C315CADF-B9CF-01A1-627B-66DA36C017AC}"/>
              </a:ext>
            </a:extLst>
          </p:cNvPr>
          <p:cNvSpPr>
            <a:spLocks noGrp="1"/>
          </p:cNvSpPr>
          <p:nvPr>
            <p:ph type="body" sz="quarter" idx="19"/>
          </p:nvPr>
        </p:nvSpPr>
        <p:spPr>
          <a:xfrm>
            <a:off x="411955" y="7135724"/>
            <a:ext cx="6199880" cy="1341117"/>
          </a:xfrm>
        </p:spPr>
        <p:txBody>
          <a:bodyPr/>
          <a:lstStyle/>
          <a:p>
            <a:r>
              <a:rPr lang="en-US" dirty="0"/>
              <a:t>According to the SAE level of automation, automated or self-driving vehicle refers to any vehicle equipped with driving automation technologies (SAE Levels 1—5), while autonomous or driverless only refers to Levels 4-5. Also, U.S. DOT proposed two driving automation systems: Advanced Driver-Assistance Systems (ADAS) and Automated Driving System (ADS). ADAS is designed to help drivers with certain driving tasks (e.g., staying in the lane, parking, avoiding collisions, reducing blind spots, adaptive cruise control (ACC), platooning, etc.). With respect to automation, some of ADAS features could be considered SAE Level 1 or Level 2, but many are Level 0 and may provide alerts to the driver with little or no automation. ADS is able to perform the entire Dynamic Driving Task on a sustained basis, regardless of whether it is limited to a specific operational design domain. This term is used specifically to describe a Level 3, 4, or 5 driving automation system.</a:t>
            </a:r>
          </a:p>
          <a:p>
            <a:endParaRPr lang="en-US" dirty="0"/>
          </a:p>
        </p:txBody>
      </p:sp>
      <p:sp>
        <p:nvSpPr>
          <p:cNvPr id="3" name="TextBox 2">
            <a:extLst>
              <a:ext uri="{FF2B5EF4-FFF2-40B4-BE49-F238E27FC236}">
                <a16:creationId xmlns:a16="http://schemas.microsoft.com/office/drawing/2014/main" id="{2EFD4568-8A86-31F4-EA4E-676478A73D25}"/>
              </a:ext>
            </a:extLst>
          </p:cNvPr>
          <p:cNvSpPr txBox="1"/>
          <p:nvPr/>
        </p:nvSpPr>
        <p:spPr>
          <a:xfrm>
            <a:off x="502920" y="6846111"/>
            <a:ext cx="3114040" cy="246221"/>
          </a:xfrm>
          <a:prstGeom prst="rect">
            <a:avLst/>
          </a:prstGeom>
          <a:noFill/>
        </p:spPr>
        <p:txBody>
          <a:bodyPr wrap="square">
            <a:spAutoFit/>
          </a:bodyPr>
          <a:lstStyle/>
          <a:p>
            <a:r>
              <a:rPr lang="en-US" sz="1000" i="1" dirty="0">
                <a:solidFill>
                  <a:schemeClr val="bg2">
                    <a:lumMod val="75000"/>
                  </a:schemeClr>
                </a:solidFill>
              </a:rPr>
              <a:t>Source: Deloitte research 2018, SAE International 2014.</a:t>
            </a:r>
          </a:p>
        </p:txBody>
      </p:sp>
      <p:sp>
        <p:nvSpPr>
          <p:cNvPr id="9" name="Text Placeholder 3">
            <a:extLst>
              <a:ext uri="{FF2B5EF4-FFF2-40B4-BE49-F238E27FC236}">
                <a16:creationId xmlns:a16="http://schemas.microsoft.com/office/drawing/2014/main" id="{CF6D16EE-9E14-5010-13AB-49FA119250DD}"/>
              </a:ext>
            </a:extLst>
          </p:cNvPr>
          <p:cNvSpPr txBox="1">
            <a:spLocks/>
          </p:cNvSpPr>
          <p:nvPr/>
        </p:nvSpPr>
        <p:spPr>
          <a:xfrm>
            <a:off x="215779" y="325569"/>
            <a:ext cx="5353050"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 Definitions and Terminologies</a:t>
            </a:r>
          </a:p>
        </p:txBody>
      </p:sp>
    </p:spTree>
    <p:extLst>
      <p:ext uri="{BB962C8B-B14F-4D97-AF65-F5344CB8AC3E}">
        <p14:creationId xmlns:p14="http://schemas.microsoft.com/office/powerpoint/2010/main" val="2918673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57AB72D-B482-9666-912B-8A9B26357FE7}"/>
              </a:ext>
            </a:extLst>
          </p:cNvPr>
          <p:cNvSpPr>
            <a:spLocks noGrp="1"/>
          </p:cNvSpPr>
          <p:nvPr>
            <p:ph type="body" sz="quarter" idx="39"/>
          </p:nvPr>
        </p:nvSpPr>
        <p:spPr>
          <a:xfrm>
            <a:off x="309562" y="1540554"/>
            <a:ext cx="6425356" cy="1332220"/>
          </a:xfrm>
        </p:spPr>
        <p:txBody>
          <a:bodyPr/>
          <a:lstStyle/>
          <a:p>
            <a:r>
              <a:rPr lang="en-US" dirty="0"/>
              <a:t>NREL and University of Washington conducted the follow-up studies of the Brown’s by delivering the range values of implications for each of the typical AV applications. NREL proposed that vehicle right-sizing resulted in the most energy reduction of 21%-65%, yet travel cost reduction generated significantly more demand which produced 5%-65% more energy consumption.  Stephens et al. from NREL evaluated the impacts of 6 AV-facilitated transformations on energy consumption. They delivered different range values for the same transformations such as faster travel (higher speeds), platooning, fewer crashes (collision avoidance), eco-riving, and vehicle right-sizing. Nonetheless, they both indicated the significant implications of induced demand, higher speeds, and vehicle sizing.</a:t>
            </a:r>
          </a:p>
        </p:txBody>
      </p:sp>
      <p:sp>
        <p:nvSpPr>
          <p:cNvPr id="7" name="Slide Number Placeholder 6">
            <a:extLst>
              <a:ext uri="{FF2B5EF4-FFF2-40B4-BE49-F238E27FC236}">
                <a16:creationId xmlns:a16="http://schemas.microsoft.com/office/drawing/2014/main" id="{E9D807F3-8019-966A-78FD-959D407DA3CE}"/>
              </a:ext>
            </a:extLst>
          </p:cNvPr>
          <p:cNvSpPr>
            <a:spLocks noGrp="1"/>
          </p:cNvSpPr>
          <p:nvPr>
            <p:ph type="sldNum" sz="quarter" idx="4"/>
          </p:nvPr>
        </p:nvSpPr>
        <p:spPr/>
        <p:txBody>
          <a:bodyPr/>
          <a:lstStyle/>
          <a:p>
            <a:pPr>
              <a:defRPr/>
            </a:pPr>
            <a:fld id="{D88407D9-4131-444A-84CE-6553CC3611F5}" type="slidenum">
              <a:rPr lang="en-US" sz="900" smtClean="0"/>
              <a:pPr>
                <a:defRPr/>
              </a:pPr>
              <a:t>60</a:t>
            </a:fld>
            <a:endParaRPr lang="en-US" sz="900"/>
          </a:p>
        </p:txBody>
      </p:sp>
      <p:pic>
        <p:nvPicPr>
          <p:cNvPr id="38" name="Picture 37">
            <a:extLst>
              <a:ext uri="{FF2B5EF4-FFF2-40B4-BE49-F238E27FC236}">
                <a16:creationId xmlns:a16="http://schemas.microsoft.com/office/drawing/2014/main" id="{F3623797-F598-9415-CDBC-FEE2DCF58C83}"/>
              </a:ext>
            </a:extLst>
          </p:cNvPr>
          <p:cNvPicPr>
            <a:picLocks noChangeAspect="1"/>
          </p:cNvPicPr>
          <p:nvPr/>
        </p:nvPicPr>
        <p:blipFill>
          <a:blip r:embed="rId2">
            <a:clrChange>
              <a:clrFrom>
                <a:srgbClr val="ECECEC"/>
              </a:clrFrom>
              <a:clrTo>
                <a:srgbClr val="ECECEC">
                  <a:alpha val="0"/>
                </a:srgbClr>
              </a:clrTo>
            </a:clrChange>
          </a:blip>
          <a:stretch>
            <a:fillRect/>
          </a:stretch>
        </p:blipFill>
        <p:spPr>
          <a:xfrm>
            <a:off x="309563" y="2956153"/>
            <a:ext cx="5438096" cy="2700945"/>
          </a:xfrm>
          <a:prstGeom prst="rect">
            <a:avLst/>
          </a:prstGeom>
        </p:spPr>
      </p:pic>
      <p:pic>
        <p:nvPicPr>
          <p:cNvPr id="2" name="Picture 1">
            <a:extLst>
              <a:ext uri="{FF2B5EF4-FFF2-40B4-BE49-F238E27FC236}">
                <a16:creationId xmlns:a16="http://schemas.microsoft.com/office/drawing/2014/main" id="{7919756A-4078-60AC-935C-B10C308589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2540" y="5823857"/>
            <a:ext cx="4725118" cy="3084917"/>
          </a:xfrm>
          <a:prstGeom prst="rect">
            <a:avLst/>
          </a:prstGeom>
        </p:spPr>
      </p:pic>
      <p:sp>
        <p:nvSpPr>
          <p:cNvPr id="3" name="TextBox 2">
            <a:extLst>
              <a:ext uri="{FF2B5EF4-FFF2-40B4-BE49-F238E27FC236}">
                <a16:creationId xmlns:a16="http://schemas.microsoft.com/office/drawing/2014/main" id="{BD5C0CAA-AF99-5A07-7BAB-E5332F0AC100}"/>
              </a:ext>
            </a:extLst>
          </p:cNvPr>
          <p:cNvSpPr txBox="1"/>
          <p:nvPr/>
        </p:nvSpPr>
        <p:spPr>
          <a:xfrm>
            <a:off x="2055502" y="6348813"/>
            <a:ext cx="2090928" cy="246221"/>
          </a:xfrm>
          <a:prstGeom prst="rect">
            <a:avLst/>
          </a:prstGeom>
          <a:noFill/>
        </p:spPr>
        <p:txBody>
          <a:bodyPr wrap="square" rtlCol="0">
            <a:spAutoFit/>
          </a:bodyPr>
          <a:lstStyle/>
          <a:p>
            <a:r>
              <a:rPr lang="en-US" sz="1000" dirty="0"/>
              <a:t>Stephens et al. (2016), NREL</a:t>
            </a:r>
          </a:p>
        </p:txBody>
      </p:sp>
      <p:sp>
        <p:nvSpPr>
          <p:cNvPr id="4" name="TextBox 3">
            <a:extLst>
              <a:ext uri="{FF2B5EF4-FFF2-40B4-BE49-F238E27FC236}">
                <a16:creationId xmlns:a16="http://schemas.microsoft.com/office/drawing/2014/main" id="{57219760-B3AC-BEBD-69E5-5A4054083304}"/>
              </a:ext>
            </a:extLst>
          </p:cNvPr>
          <p:cNvSpPr txBox="1"/>
          <p:nvPr/>
        </p:nvSpPr>
        <p:spPr>
          <a:xfrm>
            <a:off x="4146430" y="4819115"/>
            <a:ext cx="1601228" cy="400110"/>
          </a:xfrm>
          <a:prstGeom prst="rect">
            <a:avLst/>
          </a:prstGeom>
          <a:noFill/>
        </p:spPr>
        <p:txBody>
          <a:bodyPr wrap="square" rtlCol="0">
            <a:spAutoFit/>
          </a:bodyPr>
          <a:lstStyle/>
          <a:p>
            <a:r>
              <a:rPr lang="en-US" sz="1000" dirty="0"/>
              <a:t>University of Washington, </a:t>
            </a:r>
            <a:r>
              <a:rPr lang="en-US" sz="1000" dirty="0" err="1"/>
              <a:t>Wadud</a:t>
            </a:r>
            <a:r>
              <a:rPr lang="en-US" sz="1000" dirty="0"/>
              <a:t> et al. (2016)</a:t>
            </a:r>
          </a:p>
        </p:txBody>
      </p:sp>
      <p:sp>
        <p:nvSpPr>
          <p:cNvPr id="5" name="Text Placeholder 3">
            <a:extLst>
              <a:ext uri="{FF2B5EF4-FFF2-40B4-BE49-F238E27FC236}">
                <a16:creationId xmlns:a16="http://schemas.microsoft.com/office/drawing/2014/main" id="{0BC1C7FB-AC2E-9AAD-BEAE-D5322607A4AD}"/>
              </a:ext>
            </a:extLst>
          </p:cNvPr>
          <p:cNvSpPr txBox="1">
            <a:spLocks/>
          </p:cNvSpPr>
          <p:nvPr/>
        </p:nvSpPr>
        <p:spPr>
          <a:xfrm>
            <a:off x="186480" y="559120"/>
            <a:ext cx="654843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State-of-the-art About Quantifying AV Implications on Energy and Emissions</a:t>
            </a:r>
          </a:p>
        </p:txBody>
      </p:sp>
    </p:spTree>
    <p:extLst>
      <p:ext uri="{BB962C8B-B14F-4D97-AF65-F5344CB8AC3E}">
        <p14:creationId xmlns:p14="http://schemas.microsoft.com/office/powerpoint/2010/main" val="1416448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89CF55-8538-8FCD-CE12-DED2F0D4041A}"/>
              </a:ext>
            </a:extLst>
          </p:cNvPr>
          <p:cNvSpPr>
            <a:spLocks noGrp="1"/>
          </p:cNvSpPr>
          <p:nvPr>
            <p:ph type="sldNum" sz="quarter" idx="4"/>
          </p:nvPr>
        </p:nvSpPr>
        <p:spPr/>
        <p:txBody>
          <a:bodyPr/>
          <a:lstStyle/>
          <a:p>
            <a:pPr>
              <a:defRPr/>
            </a:pPr>
            <a:fld id="{D88407D9-4131-444A-84CE-6553CC3611F5}" type="slidenum">
              <a:rPr lang="en-US" sz="900" smtClean="0"/>
              <a:pPr>
                <a:defRPr/>
              </a:pPr>
              <a:t>61</a:t>
            </a:fld>
            <a:endParaRPr lang="en-US" sz="900"/>
          </a:p>
        </p:txBody>
      </p:sp>
      <p:sp>
        <p:nvSpPr>
          <p:cNvPr id="19" name="Text Placeholder 18">
            <a:extLst>
              <a:ext uri="{FF2B5EF4-FFF2-40B4-BE49-F238E27FC236}">
                <a16:creationId xmlns:a16="http://schemas.microsoft.com/office/drawing/2014/main" id="{D0CF36DB-28FE-00ED-7F47-22C0D5CAB316}"/>
              </a:ext>
            </a:extLst>
          </p:cNvPr>
          <p:cNvSpPr>
            <a:spLocks noGrp="1"/>
          </p:cNvSpPr>
          <p:nvPr>
            <p:ph type="body" sz="quarter" idx="39"/>
          </p:nvPr>
        </p:nvSpPr>
        <p:spPr>
          <a:xfrm>
            <a:off x="200473" y="1513359"/>
            <a:ext cx="6457054" cy="1043819"/>
          </a:xfrm>
        </p:spPr>
        <p:txBody>
          <a:bodyPr/>
          <a:lstStyle/>
          <a:p>
            <a:r>
              <a:rPr lang="en-US" dirty="0"/>
              <a:t>Researchers from Energy Information Administration (EIA) and NREL (Chen et al. (2019)) aggregated the implication of each AV transformation into partial (Levels 1-3) and full (Levels 4-5) automation. Both turned out that there were considerable uncertainties surrounding the energy consumption impact, particularly pronounced for high and full automation. Such high uncertainties motivate government, industry and academia to work collaboratively to advance technologies and regulate AV activities, so that avoiding mobility and energy bane resulted from AVs. Automated driving will move forward progressively with the collaborative efforts, which proposes the need to continue investigating the energy and environmental implications of AV technologies. </a:t>
            </a:r>
          </a:p>
        </p:txBody>
      </p:sp>
      <p:pic>
        <p:nvPicPr>
          <p:cNvPr id="2" name="Picture 1">
            <a:extLst>
              <a:ext uri="{FF2B5EF4-FFF2-40B4-BE49-F238E27FC236}">
                <a16:creationId xmlns:a16="http://schemas.microsoft.com/office/drawing/2014/main" id="{AEBA3BD4-5BA6-8AF2-6AB1-ECADDA01BC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840" y="2892969"/>
            <a:ext cx="4823452" cy="2544601"/>
          </a:xfrm>
          <a:prstGeom prst="rect">
            <a:avLst/>
          </a:prstGeom>
        </p:spPr>
      </p:pic>
      <p:pic>
        <p:nvPicPr>
          <p:cNvPr id="5" name="Picture 4">
            <a:extLst>
              <a:ext uri="{FF2B5EF4-FFF2-40B4-BE49-F238E27FC236}">
                <a16:creationId xmlns:a16="http://schemas.microsoft.com/office/drawing/2014/main" id="{5ABD9337-BB2B-8421-9EFF-D35C8EEAA3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4366" y="5911463"/>
            <a:ext cx="3658069" cy="2592221"/>
          </a:xfrm>
          <a:prstGeom prst="rect">
            <a:avLst/>
          </a:prstGeom>
        </p:spPr>
      </p:pic>
      <p:sp>
        <p:nvSpPr>
          <p:cNvPr id="8" name="TextBox 7">
            <a:extLst>
              <a:ext uri="{FF2B5EF4-FFF2-40B4-BE49-F238E27FC236}">
                <a16:creationId xmlns:a16="http://schemas.microsoft.com/office/drawing/2014/main" id="{1D8858B7-78B8-24DC-074C-5B51A4094224}"/>
              </a:ext>
            </a:extLst>
          </p:cNvPr>
          <p:cNvSpPr txBox="1"/>
          <p:nvPr/>
        </p:nvSpPr>
        <p:spPr>
          <a:xfrm>
            <a:off x="1063425" y="4302871"/>
            <a:ext cx="914400" cy="276999"/>
          </a:xfrm>
          <a:prstGeom prst="rect">
            <a:avLst/>
          </a:prstGeom>
          <a:noFill/>
        </p:spPr>
        <p:txBody>
          <a:bodyPr wrap="square" rtlCol="0">
            <a:spAutoFit/>
          </a:bodyPr>
          <a:lstStyle/>
          <a:p>
            <a:r>
              <a:rPr lang="en-US" sz="1200" dirty="0"/>
              <a:t>EIA (2017)</a:t>
            </a:r>
          </a:p>
        </p:txBody>
      </p:sp>
      <p:sp>
        <p:nvSpPr>
          <p:cNvPr id="9" name="TextBox 8">
            <a:extLst>
              <a:ext uri="{FF2B5EF4-FFF2-40B4-BE49-F238E27FC236}">
                <a16:creationId xmlns:a16="http://schemas.microsoft.com/office/drawing/2014/main" id="{E4BEA9CD-87B1-4AF3-F618-B7E206D87D70}"/>
              </a:ext>
            </a:extLst>
          </p:cNvPr>
          <p:cNvSpPr txBox="1"/>
          <p:nvPr/>
        </p:nvSpPr>
        <p:spPr>
          <a:xfrm>
            <a:off x="1977825" y="6007397"/>
            <a:ext cx="1828800" cy="276999"/>
          </a:xfrm>
          <a:prstGeom prst="rect">
            <a:avLst/>
          </a:prstGeom>
          <a:noFill/>
        </p:spPr>
        <p:txBody>
          <a:bodyPr wrap="square" rtlCol="0">
            <a:spAutoFit/>
          </a:bodyPr>
          <a:lstStyle/>
          <a:p>
            <a:r>
              <a:rPr lang="en-US" sz="1200" dirty="0"/>
              <a:t>Chen et al. (2019), NREL</a:t>
            </a:r>
          </a:p>
        </p:txBody>
      </p:sp>
      <p:sp>
        <p:nvSpPr>
          <p:cNvPr id="10" name="Text Placeholder 18">
            <a:extLst>
              <a:ext uri="{FF2B5EF4-FFF2-40B4-BE49-F238E27FC236}">
                <a16:creationId xmlns:a16="http://schemas.microsoft.com/office/drawing/2014/main" id="{ECF910C1-E060-798E-4BB9-E25B85FB8921}"/>
              </a:ext>
            </a:extLst>
          </p:cNvPr>
          <p:cNvSpPr txBox="1">
            <a:spLocks/>
          </p:cNvSpPr>
          <p:nvPr/>
        </p:nvSpPr>
        <p:spPr>
          <a:xfrm>
            <a:off x="4092435" y="5526823"/>
            <a:ext cx="2697974" cy="3009740"/>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u="sng" dirty="0"/>
              <a:t>Explanation of Scenarios: </a:t>
            </a:r>
          </a:p>
          <a:p>
            <a:r>
              <a:rPr lang="en-US" dirty="0"/>
              <a:t>No AVs: all conventional human-driven vehicles</a:t>
            </a:r>
          </a:p>
          <a:p>
            <a:r>
              <a:rPr lang="en-US" dirty="0"/>
              <a:t>Base: take the mid-point of the range values from </a:t>
            </a:r>
            <a:r>
              <a:rPr lang="en-US" dirty="0" err="1"/>
              <a:t>Wadud’s</a:t>
            </a:r>
            <a:r>
              <a:rPr lang="en-US" dirty="0"/>
              <a:t> study</a:t>
            </a:r>
          </a:p>
          <a:p>
            <a:r>
              <a:rPr lang="en-US" dirty="0"/>
              <a:t>Optimistic: least energy consumption</a:t>
            </a:r>
          </a:p>
          <a:p>
            <a:r>
              <a:rPr lang="en-US" dirty="0"/>
              <a:t>Pessimistic: most energy consumption</a:t>
            </a:r>
          </a:p>
          <a:p>
            <a:r>
              <a:rPr lang="en-US" dirty="0"/>
              <a:t>Automated highway/urban: impact of AV only realized on highway or urban respectively</a:t>
            </a:r>
          </a:p>
          <a:p>
            <a:r>
              <a:rPr lang="en-US" dirty="0"/>
              <a:t>AV change travel after 2030:  range values are the same as base scenario except that travel demand impact occurs only after 2030</a:t>
            </a:r>
          </a:p>
          <a:p>
            <a:r>
              <a:rPr lang="en-US" dirty="0"/>
              <a:t>Stuck in partial automation: all AVs are partial automation.</a:t>
            </a:r>
          </a:p>
          <a:p>
            <a:endParaRPr lang="en-US" dirty="0"/>
          </a:p>
        </p:txBody>
      </p:sp>
      <p:sp>
        <p:nvSpPr>
          <p:cNvPr id="14" name="Text Placeholder 3">
            <a:extLst>
              <a:ext uri="{FF2B5EF4-FFF2-40B4-BE49-F238E27FC236}">
                <a16:creationId xmlns:a16="http://schemas.microsoft.com/office/drawing/2014/main" id="{5CC88B20-DAA3-E149-9900-88CE6BC1E6CC}"/>
              </a:ext>
            </a:extLst>
          </p:cNvPr>
          <p:cNvSpPr txBox="1">
            <a:spLocks/>
          </p:cNvSpPr>
          <p:nvPr/>
        </p:nvSpPr>
        <p:spPr>
          <a:xfrm>
            <a:off x="186480" y="559120"/>
            <a:ext cx="654843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State-of-the-art About Quantifying AV Implications on Energy and Emissions</a:t>
            </a:r>
          </a:p>
        </p:txBody>
      </p:sp>
    </p:spTree>
    <p:extLst>
      <p:ext uri="{BB962C8B-B14F-4D97-AF65-F5344CB8AC3E}">
        <p14:creationId xmlns:p14="http://schemas.microsoft.com/office/powerpoint/2010/main" val="1825483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89CF55-8538-8FCD-CE12-DED2F0D4041A}"/>
              </a:ext>
            </a:extLst>
          </p:cNvPr>
          <p:cNvSpPr>
            <a:spLocks noGrp="1"/>
          </p:cNvSpPr>
          <p:nvPr>
            <p:ph type="sldNum" sz="quarter" idx="4"/>
          </p:nvPr>
        </p:nvSpPr>
        <p:spPr/>
        <p:txBody>
          <a:bodyPr/>
          <a:lstStyle/>
          <a:p>
            <a:pPr>
              <a:defRPr/>
            </a:pPr>
            <a:fld id="{D88407D9-4131-444A-84CE-6553CC3611F5}" type="slidenum">
              <a:rPr lang="en-US" sz="900" smtClean="0"/>
              <a:pPr>
                <a:defRPr/>
              </a:pPr>
              <a:t>62</a:t>
            </a:fld>
            <a:endParaRPr lang="en-US" sz="900"/>
          </a:p>
        </p:txBody>
      </p:sp>
      <p:sp>
        <p:nvSpPr>
          <p:cNvPr id="19" name="Text Placeholder 18">
            <a:extLst>
              <a:ext uri="{FF2B5EF4-FFF2-40B4-BE49-F238E27FC236}">
                <a16:creationId xmlns:a16="http://schemas.microsoft.com/office/drawing/2014/main" id="{D0CF36DB-28FE-00ED-7F47-22C0D5CAB316}"/>
              </a:ext>
            </a:extLst>
          </p:cNvPr>
          <p:cNvSpPr>
            <a:spLocks noGrp="1"/>
          </p:cNvSpPr>
          <p:nvPr>
            <p:ph type="body" sz="quarter" idx="39"/>
          </p:nvPr>
        </p:nvSpPr>
        <p:spPr>
          <a:xfrm>
            <a:off x="255017" y="1656205"/>
            <a:ext cx="6457054" cy="2002727"/>
          </a:xfrm>
        </p:spPr>
        <p:txBody>
          <a:bodyPr/>
          <a:lstStyle/>
          <a:p>
            <a:r>
              <a:rPr lang="en-US" dirty="0"/>
              <a:t>Chinese scholars at Tsinghua University also quantified AV implications on energy and GHG emissions. They combined the quantitative implications summarized from literature with the results from the simulation scenarios they designed, and generated the percentage change of energy consumption induced by the AV-enabled transformations, including eco-driving, decongestion, vehicle weight change, faster speed, crash avoidance, information and communication technology (ICT) energy consumption. These numbers were then aggregated into full and partial automation respectively. Both ICEVs and BEVs were evaluated in this study. The range of implications were finally provided for each level of automation, as demonstrated in the red box of the figure below. According to the results, the uncertainties are not as large as those from NREL and EIA studies, and the impact on BEVs is not significantly different compared to ICEVs. </a:t>
            </a:r>
          </a:p>
        </p:txBody>
      </p:sp>
      <p:pic>
        <p:nvPicPr>
          <p:cNvPr id="6" name="Picture 5">
            <a:extLst>
              <a:ext uri="{FF2B5EF4-FFF2-40B4-BE49-F238E27FC236}">
                <a16:creationId xmlns:a16="http://schemas.microsoft.com/office/drawing/2014/main" id="{28CBC50D-CDDD-A9FD-8245-54F98A8C4A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5017" y="4255162"/>
            <a:ext cx="6347965" cy="3250192"/>
          </a:xfrm>
          <a:prstGeom prst="rect">
            <a:avLst/>
          </a:prstGeom>
        </p:spPr>
      </p:pic>
      <p:sp>
        <p:nvSpPr>
          <p:cNvPr id="3" name="TextBox 2">
            <a:extLst>
              <a:ext uri="{FF2B5EF4-FFF2-40B4-BE49-F238E27FC236}">
                <a16:creationId xmlns:a16="http://schemas.microsoft.com/office/drawing/2014/main" id="{A503DE64-31C2-AD07-12D2-07BFA878C810}"/>
              </a:ext>
            </a:extLst>
          </p:cNvPr>
          <p:cNvSpPr txBox="1"/>
          <p:nvPr/>
        </p:nvSpPr>
        <p:spPr>
          <a:xfrm>
            <a:off x="2260193" y="3978163"/>
            <a:ext cx="2507633" cy="276999"/>
          </a:xfrm>
          <a:prstGeom prst="rect">
            <a:avLst/>
          </a:prstGeom>
          <a:noFill/>
        </p:spPr>
        <p:txBody>
          <a:bodyPr wrap="square" rtlCol="0">
            <a:spAutoFit/>
          </a:bodyPr>
          <a:lstStyle/>
          <a:p>
            <a:r>
              <a:rPr lang="en-US" sz="1200" dirty="0"/>
              <a:t>Liu et al. (2019), Tsinghua University</a:t>
            </a:r>
          </a:p>
        </p:txBody>
      </p:sp>
      <p:sp>
        <p:nvSpPr>
          <p:cNvPr id="11" name="Rectangle 10">
            <a:extLst>
              <a:ext uri="{FF2B5EF4-FFF2-40B4-BE49-F238E27FC236}">
                <a16:creationId xmlns:a16="http://schemas.microsoft.com/office/drawing/2014/main" id="{7755FBB3-B9FA-D95B-6BA1-ABA016A2E69F}"/>
              </a:ext>
            </a:extLst>
          </p:cNvPr>
          <p:cNvSpPr/>
          <p:nvPr/>
        </p:nvSpPr>
        <p:spPr>
          <a:xfrm>
            <a:off x="6019685" y="4255162"/>
            <a:ext cx="474209" cy="23089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7962850A-3433-FDD6-BC9B-F18D4E8B988E}"/>
              </a:ext>
            </a:extLst>
          </p:cNvPr>
          <p:cNvSpPr txBox="1">
            <a:spLocks/>
          </p:cNvSpPr>
          <p:nvPr/>
        </p:nvSpPr>
        <p:spPr>
          <a:xfrm>
            <a:off x="186480" y="559120"/>
            <a:ext cx="654843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State-of-the-art About Quantifying AV Implications on Energy and Emissions</a:t>
            </a:r>
          </a:p>
        </p:txBody>
      </p:sp>
    </p:spTree>
    <p:extLst>
      <p:ext uri="{BB962C8B-B14F-4D97-AF65-F5344CB8AC3E}">
        <p14:creationId xmlns:p14="http://schemas.microsoft.com/office/powerpoint/2010/main" val="1815188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9D807F3-8019-966A-78FD-959D407DA3CE}"/>
              </a:ext>
            </a:extLst>
          </p:cNvPr>
          <p:cNvSpPr>
            <a:spLocks noGrp="1"/>
          </p:cNvSpPr>
          <p:nvPr>
            <p:ph type="sldNum" sz="quarter" idx="4"/>
          </p:nvPr>
        </p:nvSpPr>
        <p:spPr/>
        <p:txBody>
          <a:bodyPr/>
          <a:lstStyle/>
          <a:p>
            <a:pPr>
              <a:defRPr/>
            </a:pPr>
            <a:fld id="{D88407D9-4131-444A-84CE-6553CC3611F5}" type="slidenum">
              <a:rPr lang="en-US" sz="900" smtClean="0"/>
              <a:pPr>
                <a:defRPr/>
              </a:pPr>
              <a:t>63</a:t>
            </a:fld>
            <a:endParaRPr lang="en-US" sz="900"/>
          </a:p>
        </p:txBody>
      </p:sp>
      <p:graphicFrame>
        <p:nvGraphicFramePr>
          <p:cNvPr id="2" name="Table 8">
            <a:extLst>
              <a:ext uri="{FF2B5EF4-FFF2-40B4-BE49-F238E27FC236}">
                <a16:creationId xmlns:a16="http://schemas.microsoft.com/office/drawing/2014/main" id="{8A9BFAA4-BA4C-DFFE-2916-EC6FE71A7084}"/>
              </a:ext>
            </a:extLst>
          </p:cNvPr>
          <p:cNvGraphicFramePr>
            <a:graphicFrameLocks noGrp="1"/>
          </p:cNvGraphicFramePr>
          <p:nvPr>
            <p:extLst>
              <p:ext uri="{D42A27DB-BD31-4B8C-83A1-F6EECF244321}">
                <p14:modId xmlns:p14="http://schemas.microsoft.com/office/powerpoint/2010/main" val="1324730565"/>
              </p:ext>
            </p:extLst>
          </p:nvPr>
        </p:nvGraphicFramePr>
        <p:xfrm>
          <a:off x="410653" y="3394003"/>
          <a:ext cx="6093358" cy="5136448"/>
        </p:xfrm>
        <a:graphic>
          <a:graphicData uri="http://schemas.openxmlformats.org/drawingml/2006/table">
            <a:tbl>
              <a:tblPr firstRow="1" bandRow="1">
                <a:tableStyleId>{B301B821-A1FF-4177-AEE7-76D212191A09}</a:tableStyleId>
              </a:tblPr>
              <a:tblGrid>
                <a:gridCol w="762000">
                  <a:extLst>
                    <a:ext uri="{9D8B030D-6E8A-4147-A177-3AD203B41FA5}">
                      <a16:colId xmlns:a16="http://schemas.microsoft.com/office/drawing/2014/main" val="3073806766"/>
                    </a:ext>
                  </a:extLst>
                </a:gridCol>
                <a:gridCol w="978814">
                  <a:extLst>
                    <a:ext uri="{9D8B030D-6E8A-4147-A177-3AD203B41FA5}">
                      <a16:colId xmlns:a16="http://schemas.microsoft.com/office/drawing/2014/main" val="3684406810"/>
                    </a:ext>
                  </a:extLst>
                </a:gridCol>
                <a:gridCol w="914400">
                  <a:extLst>
                    <a:ext uri="{9D8B030D-6E8A-4147-A177-3AD203B41FA5}">
                      <a16:colId xmlns:a16="http://schemas.microsoft.com/office/drawing/2014/main" val="387601669"/>
                    </a:ext>
                  </a:extLst>
                </a:gridCol>
                <a:gridCol w="438912">
                  <a:extLst>
                    <a:ext uri="{9D8B030D-6E8A-4147-A177-3AD203B41FA5}">
                      <a16:colId xmlns:a16="http://schemas.microsoft.com/office/drawing/2014/main" val="2575171599"/>
                    </a:ext>
                  </a:extLst>
                </a:gridCol>
                <a:gridCol w="950976">
                  <a:extLst>
                    <a:ext uri="{9D8B030D-6E8A-4147-A177-3AD203B41FA5}">
                      <a16:colId xmlns:a16="http://schemas.microsoft.com/office/drawing/2014/main" val="3261410969"/>
                    </a:ext>
                  </a:extLst>
                </a:gridCol>
                <a:gridCol w="676656">
                  <a:extLst>
                    <a:ext uri="{9D8B030D-6E8A-4147-A177-3AD203B41FA5}">
                      <a16:colId xmlns:a16="http://schemas.microsoft.com/office/drawing/2014/main" val="4092021810"/>
                    </a:ext>
                  </a:extLst>
                </a:gridCol>
                <a:gridCol w="640080">
                  <a:extLst>
                    <a:ext uri="{9D8B030D-6E8A-4147-A177-3AD203B41FA5}">
                      <a16:colId xmlns:a16="http://schemas.microsoft.com/office/drawing/2014/main" val="153445749"/>
                    </a:ext>
                  </a:extLst>
                </a:gridCol>
                <a:gridCol w="731520">
                  <a:extLst>
                    <a:ext uri="{9D8B030D-6E8A-4147-A177-3AD203B41FA5}">
                      <a16:colId xmlns:a16="http://schemas.microsoft.com/office/drawing/2014/main" val="2680513210"/>
                    </a:ext>
                  </a:extLst>
                </a:gridCol>
              </a:tblGrid>
              <a:tr h="610770">
                <a:tc>
                  <a:txBody>
                    <a:bodyPr/>
                    <a:lstStyle/>
                    <a:p>
                      <a:r>
                        <a:rPr lang="en-US" sz="1000" dirty="0"/>
                        <a:t>Study</a:t>
                      </a:r>
                    </a:p>
                  </a:txBody>
                  <a:tcPr/>
                </a:tc>
                <a:tc>
                  <a:txBody>
                    <a:bodyPr/>
                    <a:lstStyle/>
                    <a:p>
                      <a:r>
                        <a:rPr lang="en-US" sz="1000" dirty="0"/>
                        <a:t>Level of Automation</a:t>
                      </a:r>
                    </a:p>
                  </a:txBody>
                  <a:tcPr/>
                </a:tc>
                <a:tc>
                  <a:txBody>
                    <a:bodyPr/>
                    <a:lstStyle/>
                    <a:p>
                      <a:r>
                        <a:rPr lang="en-US" sz="1000" dirty="0"/>
                        <a:t>Market Penetration Rate (MPR)</a:t>
                      </a:r>
                    </a:p>
                  </a:txBody>
                  <a:tcPr/>
                </a:tc>
                <a:tc>
                  <a:txBody>
                    <a:bodyPr/>
                    <a:lstStyle/>
                    <a:p>
                      <a:r>
                        <a:rPr lang="en-US" sz="1000" dirty="0"/>
                        <a:t>Fuel Type</a:t>
                      </a:r>
                    </a:p>
                  </a:txBody>
                  <a:tcPr/>
                </a:tc>
                <a:tc>
                  <a:txBody>
                    <a:bodyPr/>
                    <a:lstStyle/>
                    <a:p>
                      <a:r>
                        <a:rPr lang="en-US" sz="1000" dirty="0"/>
                        <a:t>Traffic Flow with Mixed Technologies</a:t>
                      </a:r>
                    </a:p>
                  </a:txBody>
                  <a:tcPr/>
                </a:tc>
                <a:tc>
                  <a:txBody>
                    <a:bodyPr/>
                    <a:lstStyle/>
                    <a:p>
                      <a:r>
                        <a:rPr lang="en-US" sz="1000" dirty="0"/>
                        <a:t>Rebound effect</a:t>
                      </a:r>
                    </a:p>
                  </a:txBody>
                  <a:tcPr/>
                </a:tc>
                <a:tc>
                  <a:txBody>
                    <a:bodyPr/>
                    <a:lstStyle/>
                    <a:p>
                      <a:r>
                        <a:rPr lang="en-US" sz="1000" dirty="0"/>
                        <a:t>ICT-induced Power</a:t>
                      </a:r>
                    </a:p>
                  </a:txBody>
                  <a:tcPr/>
                </a:tc>
                <a:tc>
                  <a:txBody>
                    <a:bodyPr/>
                    <a:lstStyle/>
                    <a:p>
                      <a:r>
                        <a:rPr lang="en-US" sz="1000" dirty="0"/>
                        <a:t>Life Cycle Emissions</a:t>
                      </a:r>
                    </a:p>
                  </a:txBody>
                  <a:tcPr/>
                </a:tc>
                <a:extLst>
                  <a:ext uri="{0D108BD9-81ED-4DB2-BD59-A6C34878D82A}">
                    <a16:rowId xmlns:a16="http://schemas.microsoft.com/office/drawing/2014/main" val="20210035"/>
                  </a:ext>
                </a:extLst>
              </a:tr>
              <a:tr h="5632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Brown et al.</a:t>
                      </a:r>
                      <a:r>
                        <a:rPr lang="en-US" sz="1000" kern="1200" dirty="0">
                          <a:solidFill>
                            <a:schemeClr val="dk1"/>
                          </a:solidFill>
                          <a:effectLst/>
                        </a:rPr>
                        <a:t> (2014)</a:t>
                      </a:r>
                      <a:endParaRPr lang="en-US" sz="1000" dirty="0"/>
                    </a:p>
                  </a:txBody>
                  <a:tcPr/>
                </a:tc>
                <a:tc>
                  <a:txBody>
                    <a:bodyPr/>
                    <a:lstStyle/>
                    <a:p>
                      <a:r>
                        <a:rPr lang="en-US" sz="1000" dirty="0"/>
                        <a:t>Full automation</a:t>
                      </a:r>
                    </a:p>
                  </a:txBody>
                  <a:tcPr/>
                </a:tc>
                <a:tc>
                  <a:txBody>
                    <a:bodyPr/>
                    <a:lstStyle/>
                    <a:p>
                      <a:r>
                        <a:rPr lang="en-US" sz="1000" dirty="0"/>
                        <a:t>Assume 100%</a:t>
                      </a:r>
                    </a:p>
                  </a:txBody>
                  <a:tcPr/>
                </a:tc>
                <a:tc>
                  <a:txBody>
                    <a:bodyPr/>
                    <a:lstStyle/>
                    <a:p>
                      <a:r>
                        <a:rPr lang="en-US" sz="1000" dirty="0"/>
                        <a:t>ICEV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extLst>
                  <a:ext uri="{0D108BD9-81ED-4DB2-BD59-A6C34878D82A}">
                    <a16:rowId xmlns:a16="http://schemas.microsoft.com/office/drawing/2014/main" val="2657491005"/>
                  </a:ext>
                </a:extLst>
              </a:tr>
              <a:tr h="5632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err="1">
                          <a:solidFill>
                            <a:schemeClr val="dk1"/>
                          </a:solidFill>
                          <a:effectLst/>
                        </a:rPr>
                        <a:t>Wadud</a:t>
                      </a:r>
                      <a:r>
                        <a:rPr lang="en-US" sz="1000" kern="1200" dirty="0">
                          <a:solidFill>
                            <a:schemeClr val="dk1"/>
                          </a:solidFill>
                          <a:effectLst/>
                        </a:rPr>
                        <a:t> et al. (2016)</a:t>
                      </a:r>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Partial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Full automation</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Assume 100%</a:t>
                      </a:r>
                    </a:p>
                  </a:txBody>
                  <a:tcPr/>
                </a:tc>
                <a:tc>
                  <a:txBody>
                    <a:bodyPr/>
                    <a:lstStyle/>
                    <a:p>
                      <a:r>
                        <a:rPr lang="en-US" sz="1000" dirty="0"/>
                        <a:t>ICEV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extLst>
                  <a:ext uri="{0D108BD9-81ED-4DB2-BD59-A6C34878D82A}">
                    <a16:rowId xmlns:a16="http://schemas.microsoft.com/office/drawing/2014/main" val="668274786"/>
                  </a:ext>
                </a:extLst>
              </a:tr>
              <a:tr h="44021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rPr>
                        <a:t>Stephens (2016)</a:t>
                      </a:r>
                      <a:endParaRPr lang="en-US" sz="1000" kern="1200" dirty="0">
                        <a:solidFill>
                          <a:schemeClr val="dk1"/>
                        </a:solidFill>
                        <a:effectLst/>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Partial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Full automation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rPr>
                        <a:t>Estimates from IIHS, Highway Loss Data Institute (HLDI) </a:t>
                      </a:r>
                      <a:endParaRPr lang="en-US" sz="1000" dirty="0"/>
                    </a:p>
                  </a:txBody>
                  <a:tcPr/>
                </a:tc>
                <a:tc>
                  <a:txBody>
                    <a:bodyPr/>
                    <a:lstStyle/>
                    <a:p>
                      <a:r>
                        <a:rPr lang="en-US" sz="1000" dirty="0"/>
                        <a:t>ICEV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r>
                        <a:rPr lang="en-US" sz="1000" dirty="0"/>
                        <a:t>✕</a:t>
                      </a:r>
                    </a:p>
                  </a:txBody>
                  <a:tcPr/>
                </a:tc>
                <a:extLst>
                  <a:ext uri="{0D108BD9-81ED-4DB2-BD59-A6C34878D82A}">
                    <a16:rowId xmlns:a16="http://schemas.microsoft.com/office/drawing/2014/main" val="1215600710"/>
                  </a:ext>
                </a:extLst>
              </a:tr>
              <a:tr h="5632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rPr>
                        <a:t>EIA (2017)</a:t>
                      </a:r>
                      <a:endParaRPr lang="en-US" sz="1000" kern="1200" dirty="0">
                        <a:solidFill>
                          <a:schemeClr val="dk1"/>
                        </a:solidFill>
                        <a:effectLst/>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Partial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Full automation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rPr>
                        <a:t>Estimates from IIHS, Highway Loss Data Institute (HLDI) </a:t>
                      </a:r>
                      <a:endParaRPr lang="en-US" sz="1000" kern="1200" dirty="0">
                        <a:solidFill>
                          <a:schemeClr val="dk1"/>
                        </a:solidFill>
                        <a:effectLst/>
                        <a:latin typeface="+mn-lt"/>
                        <a:ea typeface="+mn-ea"/>
                        <a:cs typeface="+mn-cs"/>
                      </a:endParaRPr>
                    </a:p>
                  </a:txBody>
                  <a:tcPr/>
                </a:tc>
                <a:tc>
                  <a:txBody>
                    <a:bodyPr/>
                    <a:lstStyle/>
                    <a:p>
                      <a:pPr algn="l"/>
                      <a:r>
                        <a:rPr lang="en-US" sz="1000" dirty="0"/>
                        <a:t>ICEV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pPr algn="ctr"/>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extLst>
                  <a:ext uri="{0D108BD9-81ED-4DB2-BD59-A6C34878D82A}">
                    <a16:rowId xmlns:a16="http://schemas.microsoft.com/office/drawing/2014/main" val="1523871484"/>
                  </a:ext>
                </a:extLst>
              </a:tr>
              <a:tr h="5632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rPr>
                        <a:t>Chen et al. (2019)</a:t>
                      </a:r>
                      <a:endParaRPr lang="en-US" sz="1000" kern="1200" dirty="0">
                        <a:solidFill>
                          <a:schemeClr val="dk1"/>
                        </a:solidFill>
                        <a:effectLst/>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Partial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Full automation</a:t>
                      </a:r>
                    </a:p>
                  </a:txBody>
                  <a:tcPr/>
                </a:tc>
                <a:tc>
                  <a:txBody>
                    <a:bodyPr/>
                    <a:lstStyle/>
                    <a:p>
                      <a:r>
                        <a:rPr lang="en-US" sz="1000" dirty="0"/>
                        <a:t>Estimates from McKinsey</a:t>
                      </a:r>
                    </a:p>
                  </a:txBody>
                  <a:tcPr/>
                </a:tc>
                <a:tc>
                  <a:txBody>
                    <a:bodyPr/>
                    <a:lstStyle/>
                    <a:p>
                      <a:r>
                        <a:rPr lang="zh-CN" altLang="en-US" sz="1000" dirty="0"/>
                        <a:t> </a:t>
                      </a:r>
                      <a:r>
                        <a:rPr lang="en-US" sz="1000" dirty="0"/>
                        <a:t>ICEV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extLst>
                  <a:ext uri="{0D108BD9-81ED-4DB2-BD59-A6C34878D82A}">
                    <a16:rowId xmlns:a16="http://schemas.microsoft.com/office/drawing/2014/main" val="880729541"/>
                  </a:ext>
                </a:extLst>
              </a:tr>
              <a:tr h="570202">
                <a:tc>
                  <a:txBody>
                    <a:bodyPr/>
                    <a:lstStyle/>
                    <a:p>
                      <a:r>
                        <a:rPr lang="en-US" sz="1000" dirty="0"/>
                        <a:t>Liu et al. (2019)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Partial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Full automation</a:t>
                      </a:r>
                    </a:p>
                  </a:txBody>
                  <a:tcPr/>
                </a:tc>
                <a:tc>
                  <a:txBody>
                    <a:bodyPr/>
                    <a:lstStyle/>
                    <a:p>
                      <a:r>
                        <a:rPr lang="en-US" sz="1000" dirty="0"/>
                        <a:t>Estimates from Boston Consulting Group (BCG)</a:t>
                      </a:r>
                    </a:p>
                  </a:txBody>
                  <a:tcPr/>
                </a:tc>
                <a:tc>
                  <a:txBody>
                    <a:bodyPr/>
                    <a:lstStyle/>
                    <a:p>
                      <a:r>
                        <a:rPr lang="en-US" sz="1000" dirty="0"/>
                        <a:t>ICEVBEV</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endParaRPr 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p>
                  </a:txBody>
                  <a:tcPr/>
                </a:tc>
                <a:extLst>
                  <a:ext uri="{0D108BD9-81ED-4DB2-BD59-A6C34878D82A}">
                    <a16:rowId xmlns:a16="http://schemas.microsoft.com/office/drawing/2014/main" val="913703759"/>
                  </a:ext>
                </a:extLst>
              </a:tr>
            </a:tbl>
          </a:graphicData>
        </a:graphic>
      </p:graphicFrame>
      <p:sp>
        <p:nvSpPr>
          <p:cNvPr id="3" name="Text Placeholder 18">
            <a:extLst>
              <a:ext uri="{FF2B5EF4-FFF2-40B4-BE49-F238E27FC236}">
                <a16:creationId xmlns:a16="http://schemas.microsoft.com/office/drawing/2014/main" id="{619B21EC-D717-25ED-A93F-97966DBB38F1}"/>
              </a:ext>
            </a:extLst>
          </p:cNvPr>
          <p:cNvSpPr txBox="1">
            <a:spLocks/>
          </p:cNvSpPr>
          <p:nvPr/>
        </p:nvSpPr>
        <p:spPr>
          <a:xfrm>
            <a:off x="186480" y="1514692"/>
            <a:ext cx="6541704" cy="1903422"/>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Dozens of literature with regard to energy implications of AVs have been reviewed, six of which are most representative and listed in the table. Most of the studies investigated both partial (Levels 1-3) and full automation (Levels 4-5), with an emphasis on ICEVs except for Liu et al. (2019) which involves BEVs as well. For market penetration rate (MPR), it is either assumed to be 100% or obtained from the estimates of literature. Energy rebound effect were considered by most of them, yet the estimates were based on either oversimplified assumptions or rough approximation without deep diving the behavioral mechanism behind the effects. None of the studies has involved life cycle emissions and the traffic flow with mixed vehicle and fuel technologies, such as the mix of CAVs vs. non-CAVs, partial and full AVs, ICEVs, BEVs, PHEVs, and Hydrogen FCVs. Meanwhile, only a few studies have included ICT-enabled power consumption as part of total AV energy consumption. </a:t>
            </a:r>
          </a:p>
        </p:txBody>
      </p:sp>
      <p:sp>
        <p:nvSpPr>
          <p:cNvPr id="4" name="Text Placeholder 3">
            <a:extLst>
              <a:ext uri="{FF2B5EF4-FFF2-40B4-BE49-F238E27FC236}">
                <a16:creationId xmlns:a16="http://schemas.microsoft.com/office/drawing/2014/main" id="{6D2718FF-8823-22DD-3E0A-46093927710E}"/>
              </a:ext>
            </a:extLst>
          </p:cNvPr>
          <p:cNvSpPr txBox="1">
            <a:spLocks/>
          </p:cNvSpPr>
          <p:nvPr/>
        </p:nvSpPr>
        <p:spPr>
          <a:xfrm>
            <a:off x="186480" y="559120"/>
            <a:ext cx="6548438"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State-of-the-art About Quantifying AV Implications on Energy and Emissions</a:t>
            </a:r>
          </a:p>
        </p:txBody>
      </p:sp>
    </p:spTree>
    <p:extLst>
      <p:ext uri="{BB962C8B-B14F-4D97-AF65-F5344CB8AC3E}">
        <p14:creationId xmlns:p14="http://schemas.microsoft.com/office/powerpoint/2010/main" val="1676344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5BA217-5DFC-2B86-E44F-560F0511C3B9}"/>
              </a:ext>
            </a:extLst>
          </p:cNvPr>
          <p:cNvSpPr>
            <a:spLocks noGrp="1"/>
          </p:cNvSpPr>
          <p:nvPr>
            <p:ph type="body" sz="quarter" idx="37"/>
          </p:nvPr>
        </p:nvSpPr>
        <p:spPr/>
        <p:txBody>
          <a:bodyPr/>
          <a:lstStyle/>
          <a:p>
            <a:r>
              <a:rPr lang="en-US" dirty="0"/>
              <a:t>Research Gaps and Recommendations</a:t>
            </a:r>
          </a:p>
        </p:txBody>
      </p:sp>
      <p:sp>
        <p:nvSpPr>
          <p:cNvPr id="6" name="Text Placeholder 5">
            <a:extLst>
              <a:ext uri="{FF2B5EF4-FFF2-40B4-BE49-F238E27FC236}">
                <a16:creationId xmlns:a16="http://schemas.microsoft.com/office/drawing/2014/main" id="{8ADE46BF-2B51-52B5-D314-72E7D35F9BF5}"/>
              </a:ext>
            </a:extLst>
          </p:cNvPr>
          <p:cNvSpPr>
            <a:spLocks noGrp="1"/>
          </p:cNvSpPr>
          <p:nvPr>
            <p:ph type="body" sz="quarter" idx="39"/>
          </p:nvPr>
        </p:nvSpPr>
        <p:spPr>
          <a:xfrm>
            <a:off x="103691" y="1603302"/>
            <a:ext cx="6645451" cy="5937396"/>
          </a:xfrm>
        </p:spPr>
        <p:txBody>
          <a:bodyPr/>
          <a:lstStyle/>
          <a:p>
            <a:r>
              <a:rPr lang="en-US" dirty="0"/>
              <a:t>A comprehensive review of the literature with regard to energy and emissions implications of automated driving has provided a wealth of valuable insights into future endeavors, which are described as follow:</a:t>
            </a:r>
          </a:p>
          <a:p>
            <a:pPr marL="228600" indent="-228600">
              <a:buAutoNum type="arabicPeriod"/>
            </a:pPr>
            <a:r>
              <a:rPr lang="en-US" dirty="0"/>
              <a:t>Market penetration rate (MPR) determines the proportion of</a:t>
            </a:r>
            <a:r>
              <a:rPr lang="zh-CN" altLang="en-US" dirty="0"/>
              <a:t> </a:t>
            </a:r>
            <a:r>
              <a:rPr lang="en-US" altLang="zh-CN" dirty="0"/>
              <a:t>AVs in the transportation system and is an very important factor that impact vehicle operation, travel behavior, and thus energy efficiency.</a:t>
            </a:r>
            <a:r>
              <a:rPr lang="en-US" dirty="0"/>
              <a:t> Most of the existing studies, however, either simply assumed a 100% market penetration rate (MPR) of AVs or used MPR estimates from consultants such as McKinsey and research institutes like Insurance Institute for Highway Safety (IIHS). Many of those estimates were generated years ago when AVs development was extremely crazy, which delivered optimistic predictions. Yet, AV development is not moving forward smoothly as expected. This brings investors back to rationality most recently and cools down the entire AV industry. The MPR prediction should involve the recent transformation and change over time. Also, other than the productivity of industry, consumers adoption behavior is another important factor that disturbs the market share of AVs. Both should be collectively modeled in future studies. </a:t>
            </a:r>
          </a:p>
          <a:p>
            <a:pPr marL="228600" indent="-228600">
              <a:buAutoNum type="arabicPeriod"/>
            </a:pPr>
            <a:r>
              <a:rPr lang="en-US" dirty="0"/>
              <a:t>The majority of the studies deliver the AV-facilitated energy change resulted from oversimplified assumptions that 100% of the fleet are gasoline or electric vehicles. However, multiple fuel technologies would coexist for a long time. The operations and optimization of such mix traffic flow are very likely to present considerable differences compared to those with single fuel technology. It thus is worthwhile examining how energy efficiency would change under the driving environment with automated and mixed fuel technologies. </a:t>
            </a:r>
          </a:p>
          <a:p>
            <a:pPr marL="228600" indent="-228600">
              <a:buAutoNum type="arabicPeriod"/>
            </a:pPr>
            <a:r>
              <a:rPr lang="en-US" dirty="0"/>
              <a:t>Although travel and energy rebound effect has been considered in many documents reviewed in this study, most of them did not deep dive the implications of AV on behavioral mechanism behind such effect, such as the impact on trip frequency, departure time and destination choice, travel mode, and home choice. Modeling the technology-driven change of travel behavior is of essence to deliver accurate predictions on the variability of travel demand and energy efficiency.  </a:t>
            </a:r>
          </a:p>
          <a:p>
            <a:pPr marL="228600" indent="-228600">
              <a:buAutoNum type="arabicPeriod"/>
            </a:pPr>
            <a:r>
              <a:rPr lang="en-US" dirty="0"/>
              <a:t>Information and communication technologies (ICT), that are widely used in AVs, have been demonstrated to require extra power consumption. Researchers from Tsinghua university conducted an empirical study</a:t>
            </a:r>
            <a:r>
              <a:rPr lang="zh-CN" altLang="en-US" dirty="0"/>
              <a:t> </a:t>
            </a:r>
            <a:r>
              <a:rPr lang="en-US" altLang="zh-CN" dirty="0"/>
              <a:t>(see the figure below)</a:t>
            </a:r>
            <a:r>
              <a:rPr lang="en-US" dirty="0"/>
              <a:t> for EVs upon four scenarios: HDV (human-driven vehicle), AV (automated vehicle only), CAV (connected and automated vehicle), CCAV (cooperative connected automated vehicle). It turned out that AV alone consumed more energy consumption than HDV and that the improved energy efficiency cannot offset the ICT-induced power consumption. CAV and CCAV both have lower total energy consumption yet require around 15%</a:t>
            </a:r>
            <a:r>
              <a:rPr lang="zh-CN" altLang="en-US" dirty="0"/>
              <a:t> </a:t>
            </a:r>
            <a:r>
              <a:rPr lang="en-US" altLang="zh-CN" dirty="0"/>
              <a:t>of the</a:t>
            </a:r>
            <a:r>
              <a:rPr lang="en-US" dirty="0"/>
              <a:t> power to function ICT equipment. ICT power consumption highly depends on the number of sensors and computing power. It is interesting to have further study on ICT power upon different scenarios and investigate the net energy consumption of automated driving, especially in large scale networks. </a:t>
            </a:r>
          </a:p>
          <a:p>
            <a:pPr marL="228600" indent="-228600">
              <a:buAutoNum type="arabicPeriod"/>
            </a:pPr>
            <a:endParaRPr lang="en-US" dirty="0"/>
          </a:p>
          <a:p>
            <a:pPr marL="228600" indent="-228600">
              <a:buAutoNum type="arabicPeriod"/>
            </a:pPr>
            <a:endParaRPr lang="en-US" dirty="0"/>
          </a:p>
        </p:txBody>
      </p:sp>
      <p:sp>
        <p:nvSpPr>
          <p:cNvPr id="7" name="Slide Number Placeholder 6">
            <a:extLst>
              <a:ext uri="{FF2B5EF4-FFF2-40B4-BE49-F238E27FC236}">
                <a16:creationId xmlns:a16="http://schemas.microsoft.com/office/drawing/2014/main" id="{D0827461-29A6-2767-0317-9A53203A89CE}"/>
              </a:ext>
            </a:extLst>
          </p:cNvPr>
          <p:cNvSpPr>
            <a:spLocks noGrp="1"/>
          </p:cNvSpPr>
          <p:nvPr>
            <p:ph type="sldNum" sz="quarter" idx="4"/>
          </p:nvPr>
        </p:nvSpPr>
        <p:spPr/>
        <p:txBody>
          <a:bodyPr/>
          <a:lstStyle/>
          <a:p>
            <a:pPr>
              <a:defRPr/>
            </a:pPr>
            <a:fld id="{D88407D9-4131-444A-84CE-6553CC3611F5}" type="slidenum">
              <a:rPr lang="en-US" sz="900" smtClean="0"/>
              <a:pPr>
                <a:defRPr/>
              </a:pPr>
              <a:t>64</a:t>
            </a:fld>
            <a:endParaRPr lang="en-US" sz="900" dirty="0"/>
          </a:p>
        </p:txBody>
      </p:sp>
      <p:pic>
        <p:nvPicPr>
          <p:cNvPr id="5" name="Picture 4">
            <a:extLst>
              <a:ext uri="{FF2B5EF4-FFF2-40B4-BE49-F238E27FC236}">
                <a16:creationId xmlns:a16="http://schemas.microsoft.com/office/drawing/2014/main" id="{BC075104-5FEE-5A3A-C4FA-1579574496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6686" y="7436708"/>
            <a:ext cx="5504628" cy="1515609"/>
          </a:xfrm>
          <a:prstGeom prst="rect">
            <a:avLst/>
          </a:prstGeom>
        </p:spPr>
      </p:pic>
    </p:spTree>
    <p:extLst>
      <p:ext uri="{BB962C8B-B14F-4D97-AF65-F5344CB8AC3E}">
        <p14:creationId xmlns:p14="http://schemas.microsoft.com/office/powerpoint/2010/main" val="372019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5BA217-5DFC-2B86-E44F-560F0511C3B9}"/>
              </a:ext>
            </a:extLst>
          </p:cNvPr>
          <p:cNvSpPr>
            <a:spLocks noGrp="1"/>
          </p:cNvSpPr>
          <p:nvPr>
            <p:ph type="body" sz="quarter" idx="37"/>
          </p:nvPr>
        </p:nvSpPr>
        <p:spPr>
          <a:xfrm>
            <a:off x="309562" y="716094"/>
            <a:ext cx="6102123" cy="390525"/>
          </a:xfrm>
        </p:spPr>
        <p:txBody>
          <a:bodyPr/>
          <a:lstStyle/>
          <a:p>
            <a:r>
              <a:rPr lang="en-US" dirty="0"/>
              <a:t>Research Gaps and Recommendations (Continued)</a:t>
            </a:r>
          </a:p>
        </p:txBody>
      </p:sp>
      <p:sp>
        <p:nvSpPr>
          <p:cNvPr id="6" name="Text Placeholder 5">
            <a:extLst>
              <a:ext uri="{FF2B5EF4-FFF2-40B4-BE49-F238E27FC236}">
                <a16:creationId xmlns:a16="http://schemas.microsoft.com/office/drawing/2014/main" id="{8ADE46BF-2B51-52B5-D314-72E7D35F9BF5}"/>
              </a:ext>
            </a:extLst>
          </p:cNvPr>
          <p:cNvSpPr>
            <a:spLocks noGrp="1"/>
          </p:cNvSpPr>
          <p:nvPr>
            <p:ph type="body" sz="quarter" idx="39"/>
          </p:nvPr>
        </p:nvSpPr>
        <p:spPr>
          <a:xfrm>
            <a:off x="103689" y="1515939"/>
            <a:ext cx="6645451" cy="5937396"/>
          </a:xfrm>
        </p:spPr>
        <p:txBody>
          <a:bodyPr/>
          <a:lstStyle/>
          <a:p>
            <a:pPr marL="228600" indent="-228600">
              <a:buFont typeface="+mj-lt"/>
              <a:buAutoNum type="arabicPeriod" startAt="5"/>
            </a:pPr>
            <a:r>
              <a:rPr lang="en-US" dirty="0"/>
              <a:t>The values of AV-driven energy change in the majority of studies resulted from those specifically focusing on the energy efficiency of small networks say an intersection or an arterial. Few has extended to large scale system like a city-wide network, which might give different insights. </a:t>
            </a:r>
          </a:p>
          <a:p>
            <a:pPr marL="228600" indent="-228600">
              <a:buFont typeface="+mj-lt"/>
              <a:buAutoNum type="arabicPeriod" startAt="5"/>
            </a:pPr>
            <a:r>
              <a:rPr lang="en-US" dirty="0"/>
              <a:t>The energy implications of AV have so far been quantified for each AV-facilitated transformation individually. However, transformations may interact each other. For example, eco-driving smooths the traffic on local roads, so that efficient routing may attract more vehicles from highways to local roads. Transformations may interactively reinforce or undermine each other, which is necessarily deep dived.</a:t>
            </a:r>
          </a:p>
          <a:p>
            <a:pPr marL="228600" indent="-228600">
              <a:buFont typeface="+mj-lt"/>
              <a:buAutoNum type="arabicPeriod" startAt="5"/>
            </a:pPr>
            <a:r>
              <a:rPr lang="en-US" dirty="0"/>
              <a:t>All of the reviewed studies mainly focused on downstream emissions without giving many concerns to the upstream. Yet, the production, storage, transportation of AVs and non-AVs, gasoline, diesel, battery, and hydrogen have been demonstrated to produce significantly different GHG emissions. The production of AVs might generate more emissions given more increased features. Incorporating upstream emissions is of vital importance to objectively evaluate net energy implications of AVs from the life cycle perspective. </a:t>
            </a:r>
          </a:p>
          <a:p>
            <a:pPr marL="228600" indent="-228600">
              <a:buFont typeface="+mj-lt"/>
              <a:buAutoNum type="arabicPeriod" startAt="5"/>
            </a:pPr>
            <a:r>
              <a:rPr lang="en-US" dirty="0"/>
              <a:t>Combination of vehicle automation, sharing, and electrification would result in synthetic effect</a:t>
            </a:r>
            <a:r>
              <a:rPr lang="zh-CN" altLang="en-US" dirty="0"/>
              <a:t> </a:t>
            </a:r>
            <a:r>
              <a:rPr lang="en-US" altLang="zh-CN" dirty="0"/>
              <a:t>on energy efficiency and emissions. For example, shared automated vehicles (SAVs) may promote or decrease the use of public transit, increase empty VMT but reduce per capita miles; also, with SAVs, the</a:t>
            </a:r>
            <a:r>
              <a:rPr lang="en-US" dirty="0"/>
              <a:t>re is significant potential for vehicle size optimization by matching specific vehicles to specific trips to avoid wasted capacity and thus associated environmental impacts. In the case of automated taxis or SAVs, a vehicle could be dispatched based on a passenger’s needs.</a:t>
            </a:r>
            <a:r>
              <a:rPr lang="en-US" altLang="zh-CN" dirty="0"/>
              <a:t> </a:t>
            </a:r>
            <a:r>
              <a:rPr lang="en-US" dirty="0"/>
              <a:t>Integrating connected and automated vehicles (CAVs) with electric power systems can offer multiple environmental benefits. Meanwhile, fleets of CAVs can help promote vehicle electrification by resolving challenges such as range anxiety, access to charging infrastructure, and charging time management, since connected vehicles are always aware of the availability and location of charging options. Overall, The greatest energy and environmental impacts will not stem from AV technology directly, but from AV-facilitated transformations at all system levels. </a:t>
            </a:r>
          </a:p>
        </p:txBody>
      </p:sp>
      <p:sp>
        <p:nvSpPr>
          <p:cNvPr id="7" name="Slide Number Placeholder 6">
            <a:extLst>
              <a:ext uri="{FF2B5EF4-FFF2-40B4-BE49-F238E27FC236}">
                <a16:creationId xmlns:a16="http://schemas.microsoft.com/office/drawing/2014/main" id="{D0827461-29A6-2767-0317-9A53203A89CE}"/>
              </a:ext>
            </a:extLst>
          </p:cNvPr>
          <p:cNvSpPr>
            <a:spLocks noGrp="1"/>
          </p:cNvSpPr>
          <p:nvPr>
            <p:ph type="sldNum" sz="quarter" idx="4"/>
          </p:nvPr>
        </p:nvSpPr>
        <p:spPr/>
        <p:txBody>
          <a:bodyPr/>
          <a:lstStyle/>
          <a:p>
            <a:pPr>
              <a:defRPr/>
            </a:pPr>
            <a:fld id="{D88407D9-4131-444A-84CE-6553CC3611F5}" type="slidenum">
              <a:rPr lang="en-US" sz="900" smtClean="0"/>
              <a:pPr>
                <a:defRPr/>
              </a:pPr>
              <a:t>65</a:t>
            </a:fld>
            <a:endParaRPr lang="en-US" sz="900" dirty="0"/>
          </a:p>
        </p:txBody>
      </p:sp>
      <p:pic>
        <p:nvPicPr>
          <p:cNvPr id="3" name="Picture 2">
            <a:extLst>
              <a:ext uri="{FF2B5EF4-FFF2-40B4-BE49-F238E27FC236}">
                <a16:creationId xmlns:a16="http://schemas.microsoft.com/office/drawing/2014/main" id="{EC8D6A0B-A4C3-D49C-C05F-5A4C4C333EAA}"/>
              </a:ext>
            </a:extLst>
          </p:cNvPr>
          <p:cNvPicPr>
            <a:picLocks noChangeAspect="1"/>
          </p:cNvPicPr>
          <p:nvPr/>
        </p:nvPicPr>
        <p:blipFill>
          <a:blip r:embed="rId2"/>
          <a:stretch>
            <a:fillRect/>
          </a:stretch>
        </p:blipFill>
        <p:spPr>
          <a:xfrm>
            <a:off x="582182" y="6165442"/>
            <a:ext cx="5688467" cy="2575787"/>
          </a:xfrm>
          <a:prstGeom prst="rect">
            <a:avLst/>
          </a:prstGeom>
        </p:spPr>
      </p:pic>
    </p:spTree>
    <p:extLst>
      <p:ext uri="{BB962C8B-B14F-4D97-AF65-F5344CB8AC3E}">
        <p14:creationId xmlns:p14="http://schemas.microsoft.com/office/powerpoint/2010/main" val="2366994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0CDE-A908-4CE0-9D26-12CB17C8BEF7}"/>
              </a:ext>
            </a:extLst>
          </p:cNvPr>
          <p:cNvSpPr>
            <a:spLocks noGrp="1"/>
          </p:cNvSpPr>
          <p:nvPr>
            <p:ph type="title"/>
          </p:nvPr>
        </p:nvSpPr>
        <p:spPr>
          <a:xfrm>
            <a:off x="1653702" y="1486271"/>
            <a:ext cx="5035017" cy="1098961"/>
          </a:xfrm>
        </p:spPr>
        <p:txBody>
          <a:bodyPr/>
          <a:lstStyle/>
          <a:p>
            <a:pPr algn="ctr"/>
            <a:r>
              <a:rPr lang="en-US" sz="2600" dirty="0"/>
              <a:t>Challenges for High/Full Automated Driving</a:t>
            </a:r>
          </a:p>
        </p:txBody>
      </p:sp>
      <p:sp>
        <p:nvSpPr>
          <p:cNvPr id="7" name="Text Placeholder 10">
            <a:extLst>
              <a:ext uri="{FF2B5EF4-FFF2-40B4-BE49-F238E27FC236}">
                <a16:creationId xmlns:a16="http://schemas.microsoft.com/office/drawing/2014/main" id="{AB483078-21EA-4335-B05E-0E970C00AE0D}"/>
              </a:ext>
            </a:extLst>
          </p:cNvPr>
          <p:cNvSpPr txBox="1">
            <a:spLocks/>
          </p:cNvSpPr>
          <p:nvPr/>
        </p:nvSpPr>
        <p:spPr>
          <a:xfrm>
            <a:off x="1861740" y="3272106"/>
            <a:ext cx="4826979" cy="4148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bg1"/>
                </a:solidFill>
              </a:rPr>
              <a:t>This section briefly discusses what challenges we are facing currently that hinder AVs moving forward. The discussion is </a:t>
            </a:r>
            <a:r>
              <a:rPr lang="en-US" altLang="zh-CN" sz="1400" dirty="0">
                <a:solidFill>
                  <a:schemeClr val="bg1"/>
                </a:solidFill>
              </a:rPr>
              <a:t>unfolded in three aspects: technology, regulation, and infrastructure.</a:t>
            </a:r>
            <a:endParaRPr lang="en-US" sz="1400" dirty="0">
              <a:solidFill>
                <a:schemeClr val="bg1"/>
              </a:solidFill>
            </a:endParaRPr>
          </a:p>
        </p:txBody>
      </p:sp>
    </p:spTree>
    <p:extLst>
      <p:ext uri="{BB962C8B-B14F-4D97-AF65-F5344CB8AC3E}">
        <p14:creationId xmlns:p14="http://schemas.microsoft.com/office/powerpoint/2010/main" val="1999219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1B2089-97E9-52EA-91ED-2D0562C8FBF6}"/>
              </a:ext>
            </a:extLst>
          </p:cNvPr>
          <p:cNvSpPr>
            <a:spLocks noGrp="1"/>
          </p:cNvSpPr>
          <p:nvPr>
            <p:ph type="body" sz="quarter" idx="37"/>
          </p:nvPr>
        </p:nvSpPr>
        <p:spPr/>
        <p:txBody>
          <a:bodyPr/>
          <a:lstStyle/>
          <a:p>
            <a:r>
              <a:rPr lang="en-US" dirty="0"/>
              <a:t>Technological Challenges</a:t>
            </a:r>
          </a:p>
        </p:txBody>
      </p:sp>
      <p:sp>
        <p:nvSpPr>
          <p:cNvPr id="6" name="Text Placeholder 5">
            <a:extLst>
              <a:ext uri="{FF2B5EF4-FFF2-40B4-BE49-F238E27FC236}">
                <a16:creationId xmlns:a16="http://schemas.microsoft.com/office/drawing/2014/main" id="{E17D2637-9C99-56BA-3585-787ED997400C}"/>
              </a:ext>
            </a:extLst>
          </p:cNvPr>
          <p:cNvSpPr>
            <a:spLocks noGrp="1"/>
          </p:cNvSpPr>
          <p:nvPr>
            <p:ph type="body" sz="quarter" idx="39"/>
          </p:nvPr>
        </p:nvSpPr>
        <p:spPr>
          <a:xfrm>
            <a:off x="195942" y="1536473"/>
            <a:ext cx="6352496" cy="7932826"/>
          </a:xfrm>
        </p:spPr>
        <p:txBody>
          <a:bodyPr/>
          <a:lstStyle/>
          <a:p>
            <a:pPr marL="228600" indent="-228600">
              <a:buFont typeface="+mj-lt"/>
              <a:buAutoNum type="arabicPeriod"/>
            </a:pPr>
            <a:r>
              <a:rPr lang="en-US" sz="1000" b="1" dirty="0"/>
              <a:t>Complex driving conditions</a:t>
            </a:r>
          </a:p>
          <a:p>
            <a:pPr>
              <a:spcBef>
                <a:spcPts val="300"/>
              </a:spcBef>
            </a:pPr>
            <a:r>
              <a:rPr lang="en-US" sz="1000" dirty="0"/>
              <a:t>High/Full Automation could not be realized without </a:t>
            </a:r>
            <a:r>
              <a:rPr lang="en-US" altLang="zh-CN" sz="1000" dirty="0"/>
              <a:t>leap-type advancement of computational technology and algorithm which are required by handling with the complex driving conditions described as follows:</a:t>
            </a:r>
            <a:endParaRPr lang="en-US" sz="1000" dirty="0"/>
          </a:p>
          <a:p>
            <a:pPr marL="228600" indent="-228600">
              <a:spcBef>
                <a:spcPts val="0"/>
              </a:spcBef>
              <a:buFont typeface="+mj-lt"/>
              <a:buAutoNum type="arabicParenR"/>
            </a:pPr>
            <a:r>
              <a:rPr lang="en-US" sz="1000" b="1" dirty="0"/>
              <a:t>Road conditions</a:t>
            </a:r>
            <a:r>
              <a:rPr lang="en-US" sz="1000" dirty="0"/>
              <a:t>: road conditions could be highly </a:t>
            </a:r>
            <a:r>
              <a:rPr lang="en-US" sz="1000" b="0" i="0" u="none" strike="noStrike" dirty="0">
                <a:solidFill>
                  <a:srgbClr val="656565"/>
                </a:solidFill>
                <a:effectLst/>
                <a:latin typeface="Ubuntu" panose="020F0502020204030204" pitchFamily="34" charset="0"/>
              </a:rPr>
              <a:t>unpredictable and vary from place to place. They could be smooth and marked broad highways, yet may also be deteriorated, say no lane marking. </a:t>
            </a:r>
            <a:r>
              <a:rPr lang="en-US" sz="1000" dirty="0">
                <a:solidFill>
                  <a:srgbClr val="656565"/>
                </a:solidFill>
                <a:latin typeface="Ubuntu" panose="020F0502020204030204" pitchFamily="34" charset="0"/>
              </a:rPr>
              <a:t>P</a:t>
            </a:r>
            <a:r>
              <a:rPr lang="en-US" sz="1000" b="0" i="0" u="none" strike="noStrike" dirty="0">
                <a:solidFill>
                  <a:srgbClr val="656565"/>
                </a:solidFill>
                <a:effectLst/>
                <a:latin typeface="Ubuntu" panose="020F0502020204030204" pitchFamily="34" charset="0"/>
              </a:rPr>
              <a:t>otholes, mountainous and tunnel roads are all where external signals for direction are not very clear and har</a:t>
            </a:r>
            <a:r>
              <a:rPr lang="en-US" sz="1000" dirty="0">
                <a:solidFill>
                  <a:srgbClr val="656565"/>
                </a:solidFill>
                <a:latin typeface="Ubuntu" panose="020F0502020204030204" pitchFamily="34" charset="0"/>
              </a:rPr>
              <a:t>d to be precisely detected by sensors.</a:t>
            </a:r>
          </a:p>
          <a:p>
            <a:pPr marL="228600" indent="-228600">
              <a:spcBef>
                <a:spcPts val="0"/>
              </a:spcBef>
              <a:buFont typeface="+mj-lt"/>
              <a:buAutoNum type="arabicParenR"/>
            </a:pPr>
            <a:r>
              <a:rPr lang="en-US" sz="1000" b="1" dirty="0">
                <a:solidFill>
                  <a:srgbClr val="656565"/>
                </a:solidFill>
                <a:latin typeface="Ubuntu" panose="020F0502020204030204" pitchFamily="34" charset="0"/>
              </a:rPr>
              <a:t>Weather conditions</a:t>
            </a:r>
            <a:r>
              <a:rPr lang="en-US" sz="1000" dirty="0">
                <a:solidFill>
                  <a:srgbClr val="656565"/>
                </a:solidFill>
                <a:latin typeface="Ubuntu" panose="020F0502020204030204" pitchFamily="34" charset="0"/>
              </a:rPr>
              <a:t>: muck like our eyes, sensors also do not work well in bad weather like in fog or storm or snow. </a:t>
            </a:r>
          </a:p>
          <a:p>
            <a:pPr marL="228600" indent="-228600">
              <a:spcBef>
                <a:spcPts val="0"/>
              </a:spcBef>
              <a:buFont typeface="+mj-lt"/>
              <a:buAutoNum type="arabicParenR"/>
            </a:pPr>
            <a:r>
              <a:rPr lang="en-US" sz="1000" b="1" dirty="0"/>
              <a:t>Traffic conditions</a:t>
            </a:r>
            <a:r>
              <a:rPr lang="en-US" sz="1000" dirty="0"/>
              <a:t>: this is more complex and unpredictable than road and weather conditions. Driving is an intensely social process that requires not only extensive</a:t>
            </a:r>
            <a:r>
              <a:rPr lang="zh-CN" altLang="en-US" sz="1000" dirty="0"/>
              <a:t> </a:t>
            </a:r>
            <a:r>
              <a:rPr lang="en-US" sz="1000" dirty="0"/>
              <a:t>social interactions </a:t>
            </a:r>
            <a:r>
              <a:rPr lang="en-US" altLang="zh-CN" sz="1000" dirty="0"/>
              <a:t>with other drivers, pedestrians and cyclists but response to emergencies or abnormalities such as a sudden pop-up of a pedestrian or illegal crossing intersections. A driverless car has to be able to detect thousands of objects and handle with a bulk of subtle and unpredictable situations.</a:t>
            </a:r>
          </a:p>
          <a:p>
            <a:pPr marL="228600" indent="-228600">
              <a:spcBef>
                <a:spcPts val="300"/>
              </a:spcBef>
              <a:buFont typeface="+mj-lt"/>
              <a:buAutoNum type="arabicPeriod" startAt="2"/>
            </a:pPr>
            <a:r>
              <a:rPr lang="en-US" sz="1000" b="1" dirty="0"/>
              <a:t>Radar interference: communications might be interfered between vehicles</a:t>
            </a:r>
          </a:p>
          <a:p>
            <a:pPr>
              <a:spcBef>
                <a:spcPts val="0"/>
              </a:spcBef>
            </a:pPr>
            <a:r>
              <a:rPr lang="en-US" sz="1000" b="0" i="0" u="none" strike="noStrike" dirty="0">
                <a:solidFill>
                  <a:srgbClr val="656565"/>
                </a:solidFill>
                <a:effectLst/>
                <a:latin typeface="Ubuntu" panose="020B0504030602030204" pitchFamily="34" charset="0"/>
              </a:rPr>
              <a:t>Autonomous cars use lasers and radar for navigation. The lasers are mounted on roof top while the sensors are mounted on the body of the vehicle. The principle of radar works by detecting reflections of radio waves from surrounding objects. When on the road, a car will continuously emit radio frequency waves, which get reflected from the surrounding cars and other objects near the road. The time taken for the reflection is measured to calculate the distance between the car and the object. Appropriate action is then taken based on the radar readings. When this technology is used for millions of vehicles on the road, will a car be able to distinguish between its own (reflected) signal and the signal (reflected or transmitted) from another vehicle or object? </a:t>
            </a:r>
          </a:p>
          <a:p>
            <a:pPr marL="228600" indent="-228600">
              <a:spcBef>
                <a:spcPts val="300"/>
              </a:spcBef>
              <a:buFont typeface="+mj-lt"/>
              <a:buAutoNum type="arabicPeriod" startAt="3"/>
            </a:pPr>
            <a:r>
              <a:rPr lang="en-US" sz="1000" dirty="0"/>
              <a:t>Lack of </a:t>
            </a:r>
            <a:r>
              <a:rPr lang="en-US" sz="1000" b="1" dirty="0"/>
              <a:t>industry standardization</a:t>
            </a:r>
          </a:p>
          <a:p>
            <a:pPr>
              <a:spcBef>
                <a:spcPts val="0"/>
              </a:spcBef>
            </a:pPr>
            <a:r>
              <a:rPr lang="en-US" sz="1000" dirty="0"/>
              <a:t>Companies like Google, Tesla, Apple, GM-Cruise and many others are working on developing their own AV technology yet do not collaborate to standardize the technology. This will lead to products incompatible between entities and bad communications each other. </a:t>
            </a:r>
          </a:p>
          <a:p>
            <a:pPr marL="228600" indent="-228600">
              <a:spcBef>
                <a:spcPts val="300"/>
              </a:spcBef>
              <a:buFont typeface="+mj-lt"/>
              <a:buAutoNum type="arabicPeriod" startAt="4"/>
            </a:pPr>
            <a:r>
              <a:rPr lang="en-US" sz="1000" b="1" dirty="0"/>
              <a:t>Cybersecurity and reliability</a:t>
            </a:r>
          </a:p>
          <a:p>
            <a:pPr>
              <a:spcBef>
                <a:spcPts val="0"/>
              </a:spcBef>
            </a:pPr>
            <a:r>
              <a:rPr lang="en-US" sz="1000" dirty="0"/>
              <a:t>As vehicles get smarter and more connected, there are more ways to get into them and disrupt what they're doing. How to make sure these vehicles cannot be hacked?</a:t>
            </a:r>
          </a:p>
          <a:p>
            <a:pPr marL="228600" indent="-228600">
              <a:spcBef>
                <a:spcPts val="300"/>
              </a:spcBef>
              <a:buFont typeface="+mj-lt"/>
              <a:buAutoNum type="arabicPeriod" startAt="5"/>
            </a:pPr>
            <a:r>
              <a:rPr lang="en-US" sz="1000" b="1" dirty="0"/>
              <a:t>Self-driving 3D mapping</a:t>
            </a:r>
          </a:p>
          <a:p>
            <a:pPr>
              <a:spcBef>
                <a:spcPts val="0"/>
              </a:spcBef>
            </a:pPr>
            <a:r>
              <a:rPr lang="en-US" sz="1000" dirty="0"/>
              <a:t>There are two major mapping ways right now for self-driving. The one is from Google and the other is from Tesla. </a:t>
            </a:r>
            <a:r>
              <a:rPr lang="en-US" sz="1000" b="1" dirty="0"/>
              <a:t>Google's</a:t>
            </a:r>
            <a:r>
              <a:rPr lang="en-US" sz="1000" dirty="0"/>
              <a:t> self-driving cars work by relying on a combination of detailed </a:t>
            </a:r>
            <a:r>
              <a:rPr lang="en-US" sz="1000" b="1" dirty="0"/>
              <a:t>pre-made maps </a:t>
            </a:r>
            <a:r>
              <a:rPr lang="en-US" sz="1000" dirty="0"/>
              <a:t>as well as sensors that "see" obstacles on the road in real time. Both systems are crucial and they work in tandem. Before Google can test its self-driving car, employees first manually drive the vehicles all over the streets and build a rich, detailed 3D map of the area using the rotating Lidar camera on the car's roof. The camera sends out laser pulses to gauge its surroundings, and the people on Google's mapping team then pore over the data to categorize different features such as intersections, driveways, or fire hydrants. This is very time-intensive process but Google thinks it is the best way forward. Some auto companies like Tesla, alternatively, do not think that Google’s precise mapping is a promising way to go; rather, imaging and sensor processing is considered as the best. </a:t>
            </a:r>
          </a:p>
          <a:p>
            <a:pPr marL="228600" indent="-228600">
              <a:spcBef>
                <a:spcPts val="300"/>
              </a:spcBef>
              <a:buFont typeface="+mj-lt"/>
              <a:buAutoNum type="arabicPeriod" startAt="6"/>
            </a:pPr>
            <a:r>
              <a:rPr lang="en-US" sz="1000" b="1" dirty="0"/>
              <a:t>Data sharing </a:t>
            </a:r>
            <a:r>
              <a:rPr lang="en-US" sz="1000" dirty="0"/>
              <a:t>between entities</a:t>
            </a:r>
          </a:p>
          <a:p>
            <a:pPr>
              <a:spcBef>
                <a:spcPts val="0"/>
              </a:spcBef>
            </a:pPr>
            <a:r>
              <a:rPr lang="en-US" sz="1000" dirty="0"/>
              <a:t>Data sharing among entities and between providers and users would be greatly helpful to precise mapping, reliable V2X communications, and high quality of applications and services. Yet, how to share data without disclosing companies’ confidentiality and personal privacy becomes a big challenge.</a:t>
            </a:r>
          </a:p>
          <a:p>
            <a:pPr marL="685800" lvl="1"/>
            <a:r>
              <a:rPr lang="en-US" dirty="0"/>
              <a:t> </a:t>
            </a:r>
          </a:p>
          <a:p>
            <a:pPr marL="685800" lvl="1">
              <a:buFont typeface="Wingdings" pitchFamily="2" charset="2"/>
              <a:buChar char="Ø"/>
            </a:pPr>
            <a:endParaRPr lang="en-US" dirty="0"/>
          </a:p>
        </p:txBody>
      </p:sp>
      <p:sp>
        <p:nvSpPr>
          <p:cNvPr id="7" name="Slide Number Placeholder 6">
            <a:extLst>
              <a:ext uri="{FF2B5EF4-FFF2-40B4-BE49-F238E27FC236}">
                <a16:creationId xmlns:a16="http://schemas.microsoft.com/office/drawing/2014/main" id="{EFB25F34-5499-2DF0-0030-ED6D85261618}"/>
              </a:ext>
            </a:extLst>
          </p:cNvPr>
          <p:cNvSpPr>
            <a:spLocks noGrp="1"/>
          </p:cNvSpPr>
          <p:nvPr>
            <p:ph type="sldNum" sz="quarter" idx="4"/>
          </p:nvPr>
        </p:nvSpPr>
        <p:spPr/>
        <p:txBody>
          <a:bodyPr/>
          <a:lstStyle/>
          <a:p>
            <a:pPr>
              <a:defRPr/>
            </a:pPr>
            <a:fld id="{D88407D9-4131-444A-84CE-6553CC3611F5}" type="slidenum">
              <a:rPr lang="en-US" sz="900" smtClean="0"/>
              <a:pPr>
                <a:defRPr/>
              </a:pPr>
              <a:t>67</a:t>
            </a:fld>
            <a:endParaRPr lang="en-US" sz="900" dirty="0"/>
          </a:p>
        </p:txBody>
      </p:sp>
    </p:spTree>
    <p:extLst>
      <p:ext uri="{BB962C8B-B14F-4D97-AF65-F5344CB8AC3E}">
        <p14:creationId xmlns:p14="http://schemas.microsoft.com/office/powerpoint/2010/main" val="4170154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1B2089-97E9-52EA-91ED-2D0562C8FBF6}"/>
              </a:ext>
            </a:extLst>
          </p:cNvPr>
          <p:cNvSpPr>
            <a:spLocks noGrp="1"/>
          </p:cNvSpPr>
          <p:nvPr>
            <p:ph type="body" sz="quarter" idx="37"/>
          </p:nvPr>
        </p:nvSpPr>
        <p:spPr>
          <a:xfrm>
            <a:off x="309563" y="716094"/>
            <a:ext cx="6363380" cy="390525"/>
          </a:xfrm>
        </p:spPr>
        <p:txBody>
          <a:bodyPr/>
          <a:lstStyle/>
          <a:p>
            <a:r>
              <a:rPr lang="en-US" dirty="0"/>
              <a:t>Challenges from Regulations and Infrastructure</a:t>
            </a:r>
          </a:p>
        </p:txBody>
      </p:sp>
      <p:sp>
        <p:nvSpPr>
          <p:cNvPr id="6" name="Text Placeholder 5">
            <a:extLst>
              <a:ext uri="{FF2B5EF4-FFF2-40B4-BE49-F238E27FC236}">
                <a16:creationId xmlns:a16="http://schemas.microsoft.com/office/drawing/2014/main" id="{E17D2637-9C99-56BA-3585-787ED997400C}"/>
              </a:ext>
            </a:extLst>
          </p:cNvPr>
          <p:cNvSpPr>
            <a:spLocks noGrp="1"/>
          </p:cNvSpPr>
          <p:nvPr>
            <p:ph type="body" sz="quarter" idx="39"/>
          </p:nvPr>
        </p:nvSpPr>
        <p:spPr>
          <a:xfrm>
            <a:off x="299356" y="2293987"/>
            <a:ext cx="6259287" cy="2910383"/>
          </a:xfrm>
        </p:spPr>
        <p:txBody>
          <a:bodyPr/>
          <a:lstStyle/>
          <a:p>
            <a:pPr marL="228600" indent="-228600">
              <a:buFont typeface="+mj-lt"/>
              <a:buAutoNum type="arabicPeriod"/>
            </a:pPr>
            <a:r>
              <a:rPr lang="en-US" b="1" dirty="0"/>
              <a:t>Lack of Federal level legislation</a:t>
            </a:r>
          </a:p>
          <a:p>
            <a:pPr>
              <a:spcBef>
                <a:spcPts val="300"/>
              </a:spcBef>
            </a:pPr>
            <a:r>
              <a:rPr lang="en-US" dirty="0">
                <a:solidFill>
                  <a:srgbClr val="656565"/>
                </a:solidFill>
                <a:latin typeface="Ubuntu" panose="020B0504030602030204" pitchFamily="34" charset="0"/>
              </a:rPr>
              <a:t>Each state regulates AV testing and deployment activities individually, resulting in an inconsistency of legislation across the country. </a:t>
            </a:r>
            <a:endParaRPr lang="en-US" b="0" i="0" u="none" strike="noStrike" dirty="0">
              <a:solidFill>
                <a:srgbClr val="656565"/>
              </a:solidFill>
              <a:effectLst/>
              <a:latin typeface="Ubuntu" panose="020B0504030602030204" pitchFamily="34" charset="0"/>
            </a:endParaRPr>
          </a:p>
          <a:p>
            <a:pPr marL="228600" indent="-228600">
              <a:spcBef>
                <a:spcPts val="300"/>
              </a:spcBef>
              <a:buFont typeface="+mj-lt"/>
              <a:buAutoNum type="arabicPeriod" startAt="2"/>
            </a:pPr>
            <a:r>
              <a:rPr lang="en-US" b="1" dirty="0"/>
              <a:t>Accident liability</a:t>
            </a:r>
          </a:p>
          <a:p>
            <a:pPr>
              <a:spcBef>
                <a:spcPts val="0"/>
              </a:spcBef>
            </a:pPr>
            <a:r>
              <a:rPr lang="en-US" b="0" i="0" u="none" strike="noStrike" dirty="0">
                <a:solidFill>
                  <a:srgbClr val="656565"/>
                </a:solidFill>
                <a:effectLst/>
                <a:latin typeface="Ubuntu" panose="020B0504030602030204" pitchFamily="34" charset="0"/>
              </a:rPr>
              <a:t>One of the most important aspects of autonomous vehicles is accidents liability. In the case of autonomous cars, the software will be the main component that will drive the car and will make all the important decisions</a:t>
            </a:r>
            <a:r>
              <a:rPr lang="en-US" dirty="0"/>
              <a:t>. When an accident happens,  </a:t>
            </a:r>
            <a:r>
              <a:rPr lang="en-US" dirty="0">
                <a:solidFill>
                  <a:srgbClr val="656565"/>
                </a:solidFill>
                <a:latin typeface="Ubuntu" panose="020B0504030602030204" pitchFamily="34" charset="0"/>
              </a:rPr>
              <a:t>w</a:t>
            </a:r>
            <a:r>
              <a:rPr lang="en-US" b="0" i="0" u="none" strike="noStrike" dirty="0">
                <a:solidFill>
                  <a:srgbClr val="656565"/>
                </a:solidFill>
                <a:effectLst/>
                <a:latin typeface="Ubuntu" panose="020B0504030602030204" pitchFamily="34" charset="0"/>
              </a:rPr>
              <a:t>ho is liable for accidents caused by a self-driving vehicle, the driver in the vehicle or the people and company developing the software? It has not reached an agreement on such accountability which causes </a:t>
            </a:r>
            <a:r>
              <a:rPr lang="en-US" b="1" i="0" u="none" strike="noStrike" dirty="0">
                <a:solidFill>
                  <a:srgbClr val="656565"/>
                </a:solidFill>
                <a:effectLst/>
                <a:latin typeface="Ubuntu" panose="020B0504030602030204" pitchFamily="34" charset="0"/>
              </a:rPr>
              <a:t>insurance</a:t>
            </a:r>
            <a:r>
              <a:rPr lang="en-US" b="0" i="0" u="none" strike="noStrike" dirty="0">
                <a:solidFill>
                  <a:srgbClr val="656565"/>
                </a:solidFill>
                <a:effectLst/>
                <a:latin typeface="Ubuntu" panose="020B0504030602030204" pitchFamily="34" charset="0"/>
              </a:rPr>
              <a:t> issue.</a:t>
            </a:r>
            <a:endParaRPr lang="en-US" dirty="0"/>
          </a:p>
          <a:p>
            <a:pPr marL="228600" indent="-228600">
              <a:spcBef>
                <a:spcPts val="300"/>
              </a:spcBef>
              <a:buFont typeface="+mj-lt"/>
              <a:buAutoNum type="arabicPeriod" startAt="3"/>
            </a:pPr>
            <a:r>
              <a:rPr lang="en-US" b="1" dirty="0"/>
              <a:t>Heterogenous regulations for the mix flow of different vehicle technologies</a:t>
            </a:r>
          </a:p>
          <a:p>
            <a:pPr>
              <a:spcBef>
                <a:spcPts val="300"/>
              </a:spcBef>
            </a:pPr>
            <a:r>
              <a:rPr lang="en-US" dirty="0"/>
              <a:t>Given that high and full automation won’t be able to dominate the market in the near future, it will be a long time for them to mix with traditional human-driven vehicles and those with different levels of automation which are subject to different regulations. How to make and enforce such heterogenous regulations is daunting task for policy makers. </a:t>
            </a:r>
          </a:p>
          <a:p>
            <a:pPr lvl="1" indent="0">
              <a:buNone/>
            </a:pPr>
            <a:endParaRPr lang="en-US" dirty="0"/>
          </a:p>
        </p:txBody>
      </p:sp>
      <p:sp>
        <p:nvSpPr>
          <p:cNvPr id="7" name="Slide Number Placeholder 6">
            <a:extLst>
              <a:ext uri="{FF2B5EF4-FFF2-40B4-BE49-F238E27FC236}">
                <a16:creationId xmlns:a16="http://schemas.microsoft.com/office/drawing/2014/main" id="{EFB25F34-5499-2DF0-0030-ED6D85261618}"/>
              </a:ext>
            </a:extLst>
          </p:cNvPr>
          <p:cNvSpPr>
            <a:spLocks noGrp="1"/>
          </p:cNvSpPr>
          <p:nvPr>
            <p:ph type="sldNum" sz="quarter" idx="4"/>
          </p:nvPr>
        </p:nvSpPr>
        <p:spPr/>
        <p:txBody>
          <a:bodyPr/>
          <a:lstStyle/>
          <a:p>
            <a:pPr>
              <a:defRPr/>
            </a:pPr>
            <a:fld id="{D88407D9-4131-444A-84CE-6553CC3611F5}" type="slidenum">
              <a:rPr lang="en-US" sz="900" smtClean="0"/>
              <a:pPr>
                <a:defRPr/>
              </a:pPr>
              <a:t>68</a:t>
            </a:fld>
            <a:endParaRPr lang="en-US" sz="900" dirty="0"/>
          </a:p>
        </p:txBody>
      </p:sp>
      <p:sp>
        <p:nvSpPr>
          <p:cNvPr id="3" name="TextBox 2">
            <a:extLst>
              <a:ext uri="{FF2B5EF4-FFF2-40B4-BE49-F238E27FC236}">
                <a16:creationId xmlns:a16="http://schemas.microsoft.com/office/drawing/2014/main" id="{25607AF3-519C-855A-0CA0-2B4635461C02}"/>
              </a:ext>
            </a:extLst>
          </p:cNvPr>
          <p:cNvSpPr txBox="1"/>
          <p:nvPr/>
        </p:nvSpPr>
        <p:spPr>
          <a:xfrm>
            <a:off x="309562" y="1876079"/>
            <a:ext cx="3663724" cy="307777"/>
          </a:xfrm>
          <a:prstGeom prst="rect">
            <a:avLst/>
          </a:prstGeom>
          <a:noFill/>
          <a:ln w="19050">
            <a:solidFill>
              <a:srgbClr val="0070C0"/>
            </a:solidFill>
          </a:ln>
        </p:spPr>
        <p:txBody>
          <a:bodyPr wrap="square" rtlCol="0">
            <a:spAutoFit/>
          </a:bodyPr>
          <a:lstStyle/>
          <a:p>
            <a:r>
              <a:rPr lang="en-US" sz="1400" dirty="0"/>
              <a:t>Challenges from Legislations and Regulations</a:t>
            </a:r>
          </a:p>
        </p:txBody>
      </p:sp>
      <p:sp>
        <p:nvSpPr>
          <p:cNvPr id="5" name="TextBox 4">
            <a:extLst>
              <a:ext uri="{FF2B5EF4-FFF2-40B4-BE49-F238E27FC236}">
                <a16:creationId xmlns:a16="http://schemas.microsoft.com/office/drawing/2014/main" id="{081A1144-1408-873C-A74E-1D00809C5D41}"/>
              </a:ext>
            </a:extLst>
          </p:cNvPr>
          <p:cNvSpPr txBox="1"/>
          <p:nvPr/>
        </p:nvSpPr>
        <p:spPr>
          <a:xfrm>
            <a:off x="309563" y="5314501"/>
            <a:ext cx="2748644" cy="307777"/>
          </a:xfrm>
          <a:prstGeom prst="rect">
            <a:avLst/>
          </a:prstGeom>
          <a:noFill/>
          <a:ln w="19050">
            <a:solidFill>
              <a:srgbClr val="0070C0"/>
            </a:solidFill>
          </a:ln>
        </p:spPr>
        <p:txBody>
          <a:bodyPr wrap="square" rtlCol="0">
            <a:spAutoFit/>
          </a:bodyPr>
          <a:lstStyle/>
          <a:p>
            <a:r>
              <a:rPr lang="en-US" sz="1400" dirty="0"/>
              <a:t>Challenges from Infrastructure</a:t>
            </a:r>
          </a:p>
        </p:txBody>
      </p:sp>
      <p:sp>
        <p:nvSpPr>
          <p:cNvPr id="8" name="Text Placeholder 5">
            <a:extLst>
              <a:ext uri="{FF2B5EF4-FFF2-40B4-BE49-F238E27FC236}">
                <a16:creationId xmlns:a16="http://schemas.microsoft.com/office/drawing/2014/main" id="{D589ADEC-EF65-F5FB-E2AF-978D342EB8F4}"/>
              </a:ext>
            </a:extLst>
          </p:cNvPr>
          <p:cNvSpPr txBox="1">
            <a:spLocks/>
          </p:cNvSpPr>
          <p:nvPr/>
        </p:nvSpPr>
        <p:spPr>
          <a:xfrm>
            <a:off x="309562" y="5690574"/>
            <a:ext cx="6259287" cy="2018065"/>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US" dirty="0"/>
              <a:t>Infrastructure for </a:t>
            </a:r>
            <a:r>
              <a:rPr lang="en-US" b="1" dirty="0"/>
              <a:t>wireless communication</a:t>
            </a:r>
          </a:p>
          <a:p>
            <a:pPr>
              <a:spcBef>
                <a:spcPts val="300"/>
              </a:spcBef>
            </a:pPr>
            <a:r>
              <a:rPr lang="en-US" dirty="0">
                <a:solidFill>
                  <a:srgbClr val="656565"/>
                </a:solidFill>
                <a:latin typeface="Ubuntu" panose="020B0504030602030204" pitchFamily="34" charset="0"/>
              </a:rPr>
              <a:t>AV alone cannot realize the anticipated applications like efficient routing and automated highway chauffeuring. Wide deployment of reliable wireless communication, say 5G, is needed to realize data sharing between AVs in real-time. This network must be able to transmit huge amounts of data at very high speed, with low latency, in all conditions (weather, traffic state, etc.) and without interferences. It requests considerable investments in improving communication network and vehicle connectivity. </a:t>
            </a:r>
            <a:r>
              <a:rPr lang="en-US" dirty="0"/>
              <a:t>Other than that, considerable fundings should also be poured in building a large amount of on-road sensors that enable AVs to “talk” to the surrounding environment anywhere and anytime. </a:t>
            </a:r>
          </a:p>
          <a:p>
            <a:pPr marL="228600" indent="-228600">
              <a:spcBef>
                <a:spcPts val="300"/>
              </a:spcBef>
              <a:buFont typeface="+mj-lt"/>
              <a:buAutoNum type="arabicPeriod" startAt="2"/>
            </a:pPr>
            <a:r>
              <a:rPr lang="en-US" b="1" dirty="0"/>
              <a:t>Improvement of technological design for the infrastructure</a:t>
            </a:r>
          </a:p>
          <a:p>
            <a:pPr>
              <a:spcBef>
                <a:spcPts val="300"/>
              </a:spcBef>
            </a:pPr>
            <a:r>
              <a:rPr lang="en-US" dirty="0"/>
              <a:t>The infrastructure aimed at helping AV to </a:t>
            </a:r>
            <a:r>
              <a:rPr lang="en-US" dirty="0">
                <a:effectLst/>
                <a:latin typeface="Helvetica" pitchFamily="2" charset="0"/>
              </a:rPr>
              <a:t>perform the perception tasks should be well designed. For example,  horizontal and vertical road signs must be clear and complete, road layouts should be as smooth as possible. </a:t>
            </a:r>
          </a:p>
          <a:p>
            <a:pPr>
              <a:spcBef>
                <a:spcPts val="300"/>
              </a:spcBef>
            </a:pPr>
            <a:r>
              <a:rPr lang="en-US" dirty="0"/>
              <a:t>	</a:t>
            </a:r>
          </a:p>
        </p:txBody>
      </p:sp>
    </p:spTree>
    <p:extLst>
      <p:ext uri="{BB962C8B-B14F-4D97-AF65-F5344CB8AC3E}">
        <p14:creationId xmlns:p14="http://schemas.microsoft.com/office/powerpoint/2010/main" val="3043037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BB1A-5255-4915-A9EE-F5CCAF8BE174}"/>
              </a:ext>
            </a:extLst>
          </p:cNvPr>
          <p:cNvSpPr txBox="1">
            <a:spLocks/>
          </p:cNvSpPr>
          <p:nvPr/>
        </p:nvSpPr>
        <p:spPr>
          <a:xfrm>
            <a:off x="3136739" y="3468981"/>
            <a:ext cx="2924109" cy="1276639"/>
          </a:xfrm>
          <a:prstGeom prst="rect">
            <a:avLst/>
          </a:prstGeom>
        </p:spPr>
        <p:txBody>
          <a:bodyPr>
            <a:noAutofit/>
          </a:bodyPr>
          <a:lstStyle>
            <a:lvl1pPr algn="l" defTabSz="256882" rtl="0" eaLnBrk="1" latinLnBrk="0" hangingPunct="1">
              <a:spcBef>
                <a:spcPct val="0"/>
              </a:spcBef>
              <a:buNone/>
              <a:defRPr sz="1351" kern="1200">
                <a:solidFill>
                  <a:schemeClr val="tx2"/>
                </a:solidFill>
                <a:latin typeface="+mj-lt"/>
                <a:ea typeface="+mj-ea"/>
                <a:cs typeface="+mj-cs"/>
              </a:defRPr>
            </a:lvl1pPr>
          </a:lstStyle>
          <a:p>
            <a:pPr>
              <a:spcBef>
                <a:spcPts val="0"/>
              </a:spcBef>
              <a:tabLst>
                <a:tab pos="472006" algn="l"/>
              </a:tabLst>
            </a:pPr>
            <a:r>
              <a:rPr lang="en-US" sz="2300" dirty="0">
                <a:solidFill>
                  <a:srgbClr val="FFFF00"/>
                </a:solidFill>
              </a:rPr>
              <a:t>      Technology Outlook</a:t>
            </a:r>
          </a:p>
          <a:p>
            <a:pPr algn="r">
              <a:spcBef>
                <a:spcPts val="0"/>
              </a:spcBef>
              <a:tabLst>
                <a:tab pos="472006" algn="l"/>
              </a:tabLst>
            </a:pPr>
            <a:r>
              <a:rPr lang="en-US" sz="2300" dirty="0">
                <a:solidFill>
                  <a:srgbClr val="FFFF00"/>
                </a:solidFill>
              </a:rPr>
              <a:t>Automated Driving</a:t>
            </a:r>
            <a:br>
              <a:rPr lang="en-US" sz="2300" dirty="0">
                <a:solidFill>
                  <a:srgbClr val="FFFF00"/>
                </a:solidFill>
              </a:rPr>
            </a:br>
            <a:r>
              <a:rPr lang="en-US" sz="1800" dirty="0">
                <a:solidFill>
                  <a:srgbClr val="FFFF00"/>
                </a:solidFill>
              </a:rPr>
              <a:t>2022 Edition</a:t>
            </a:r>
            <a:endParaRPr lang="en-US" sz="2000" dirty="0">
              <a:solidFill>
                <a:srgbClr val="FFFF00"/>
              </a:solidFill>
            </a:endParaRPr>
          </a:p>
        </p:txBody>
      </p:sp>
    </p:spTree>
    <p:extLst>
      <p:ext uri="{BB962C8B-B14F-4D97-AF65-F5344CB8AC3E}">
        <p14:creationId xmlns:p14="http://schemas.microsoft.com/office/powerpoint/2010/main" val="92537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636C25-7E8A-48A6-3B65-56DFF6B497F5}"/>
              </a:ext>
            </a:extLst>
          </p:cNvPr>
          <p:cNvSpPr>
            <a:spLocks noGrp="1"/>
          </p:cNvSpPr>
          <p:nvPr>
            <p:ph type="body" sz="quarter" idx="39"/>
          </p:nvPr>
        </p:nvSpPr>
        <p:spPr>
          <a:xfrm>
            <a:off x="309563" y="1622897"/>
            <a:ext cx="6302272" cy="1720378"/>
          </a:xfrm>
        </p:spPr>
        <p:txBody>
          <a:bodyPr/>
          <a:lstStyle/>
          <a:p>
            <a:r>
              <a:rPr lang="en-US" dirty="0"/>
              <a:t>Automated vehicle technologies were originally proposed to improve mobility safety. According to the statistics of the Bureau of Transportation Statistics (BTS), </a:t>
            </a:r>
            <a:r>
              <a:rPr lang="en-US" sz="1800" dirty="0">
                <a:solidFill>
                  <a:srgbClr val="00B0F0"/>
                </a:solidFill>
              </a:rPr>
              <a:t>39,141</a:t>
            </a:r>
            <a:r>
              <a:rPr lang="en-US" dirty="0"/>
              <a:t> people lost their lives on all modes of transportation system in 2017 and the majority—</a:t>
            </a:r>
            <a:r>
              <a:rPr lang="en-US" sz="1800" dirty="0">
                <a:solidFill>
                  <a:srgbClr val="00B0F0"/>
                </a:solidFill>
              </a:rPr>
              <a:t>37,133</a:t>
            </a:r>
            <a:r>
              <a:rPr lang="en-US" dirty="0"/>
              <a:t>—were from vehicle crashes. </a:t>
            </a:r>
            <a:r>
              <a:rPr lang="en-US" sz="1800" dirty="0">
                <a:solidFill>
                  <a:srgbClr val="00B0F0"/>
                </a:solidFill>
              </a:rPr>
              <a:t>94 percent </a:t>
            </a:r>
            <a:r>
              <a:rPr lang="en-US" dirty="0"/>
              <a:t>of the motor vehicle crashes were caused by driver-related factors such as impaired driving, distraction, and speeding. </a:t>
            </a:r>
            <a:r>
              <a:rPr lang="en-US" sz="1800" dirty="0">
                <a:solidFill>
                  <a:srgbClr val="00B0F0"/>
                </a:solidFill>
              </a:rPr>
              <a:t>13 percent </a:t>
            </a:r>
            <a:r>
              <a:rPr lang="en-US" dirty="0"/>
              <a:t>of annual roadway fatalities occurred in crashes involving large trucks. </a:t>
            </a:r>
            <a:r>
              <a:rPr lang="en-US" sz="1800" dirty="0">
                <a:solidFill>
                  <a:srgbClr val="00B0F0"/>
                </a:solidFill>
              </a:rPr>
              <a:t>16 percent </a:t>
            </a:r>
            <a:r>
              <a:rPr lang="en-US" dirty="0"/>
              <a:t>of motor vehicle fatalities had pedestrians killed.</a:t>
            </a:r>
          </a:p>
        </p:txBody>
      </p:sp>
      <p:sp>
        <p:nvSpPr>
          <p:cNvPr id="7" name="Slide Number Placeholder 6">
            <a:extLst>
              <a:ext uri="{FF2B5EF4-FFF2-40B4-BE49-F238E27FC236}">
                <a16:creationId xmlns:a16="http://schemas.microsoft.com/office/drawing/2014/main" id="{ACF9723D-BEDC-03BA-6766-089EC01991DC}"/>
              </a:ext>
            </a:extLst>
          </p:cNvPr>
          <p:cNvSpPr>
            <a:spLocks noGrp="1"/>
          </p:cNvSpPr>
          <p:nvPr>
            <p:ph type="sldNum" sz="quarter" idx="4"/>
          </p:nvPr>
        </p:nvSpPr>
        <p:spPr/>
        <p:txBody>
          <a:bodyPr/>
          <a:lstStyle/>
          <a:p>
            <a:pPr>
              <a:defRPr/>
            </a:pPr>
            <a:fld id="{D88407D9-4131-444A-84CE-6553CC3611F5}" type="slidenum">
              <a:rPr lang="en-US" sz="900" smtClean="0"/>
              <a:pPr>
                <a:defRPr/>
              </a:pPr>
              <a:t>7</a:t>
            </a:fld>
            <a:endParaRPr lang="en-US" sz="900"/>
          </a:p>
        </p:txBody>
      </p:sp>
      <p:pic>
        <p:nvPicPr>
          <p:cNvPr id="8" name="Picture 7">
            <a:extLst>
              <a:ext uri="{FF2B5EF4-FFF2-40B4-BE49-F238E27FC236}">
                <a16:creationId xmlns:a16="http://schemas.microsoft.com/office/drawing/2014/main" id="{02D6A141-09FC-735A-AE2D-E09CB54A34CD}"/>
              </a:ext>
            </a:extLst>
          </p:cNvPr>
          <p:cNvPicPr>
            <a:picLocks noChangeAspect="1"/>
          </p:cNvPicPr>
          <p:nvPr/>
        </p:nvPicPr>
        <p:blipFill>
          <a:blip r:embed="rId2"/>
          <a:stretch>
            <a:fillRect/>
          </a:stretch>
        </p:blipFill>
        <p:spPr>
          <a:xfrm>
            <a:off x="309563" y="3464300"/>
            <a:ext cx="6302272" cy="5132559"/>
          </a:xfrm>
          <a:prstGeom prst="rect">
            <a:avLst/>
          </a:prstGeom>
        </p:spPr>
      </p:pic>
      <p:sp>
        <p:nvSpPr>
          <p:cNvPr id="5" name="Text Placeholder 3">
            <a:extLst>
              <a:ext uri="{FF2B5EF4-FFF2-40B4-BE49-F238E27FC236}">
                <a16:creationId xmlns:a16="http://schemas.microsoft.com/office/drawing/2014/main" id="{2E1C5651-DFF2-9B1E-55C2-13BFA9F45E77}"/>
              </a:ext>
            </a:extLst>
          </p:cNvPr>
          <p:cNvSpPr txBox="1">
            <a:spLocks/>
          </p:cNvSpPr>
          <p:nvPr/>
        </p:nvSpPr>
        <p:spPr>
          <a:xfrm>
            <a:off x="309563" y="716094"/>
            <a:ext cx="5353050"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Motivation of Automated Driving</a:t>
            </a:r>
          </a:p>
        </p:txBody>
      </p:sp>
    </p:spTree>
    <p:extLst>
      <p:ext uri="{BB962C8B-B14F-4D97-AF65-F5344CB8AC3E}">
        <p14:creationId xmlns:p14="http://schemas.microsoft.com/office/powerpoint/2010/main" val="96171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0780C00-1DE6-B9B1-FEBF-7F8D66867DCF}"/>
              </a:ext>
            </a:extLst>
          </p:cNvPr>
          <p:cNvSpPr>
            <a:spLocks noGrp="1"/>
          </p:cNvSpPr>
          <p:nvPr>
            <p:ph type="body" sz="quarter" idx="39"/>
          </p:nvPr>
        </p:nvSpPr>
        <p:spPr>
          <a:xfrm>
            <a:off x="309563" y="1622896"/>
            <a:ext cx="6302272" cy="1969615"/>
          </a:xfrm>
        </p:spPr>
        <p:txBody>
          <a:bodyPr/>
          <a:lstStyle/>
          <a:p>
            <a:r>
              <a:rPr lang="en-US" dirty="0"/>
              <a:t>U.S. Federal Highway Administration (FHWA) and McKinsey reported that, in the United States alone, the benefit to the public would overall exceed $800 billion per year in 2030 if AVs were fully adopted. The report estimated the magnitude of the benefit under different AV deployment strategies for the years 2018-2030. </a:t>
            </a:r>
            <a:r>
              <a:rPr lang="en-US" b="1" dirty="0"/>
              <a:t>More than half of the benefits </a:t>
            </a:r>
            <a:r>
              <a:rPr lang="en-US" dirty="0"/>
              <a:t>would stem from </a:t>
            </a:r>
            <a:r>
              <a:rPr lang="en-US" b="1" dirty="0"/>
              <a:t>safer roadways and the avoidance of millions of fatal and nonfatal accidents </a:t>
            </a:r>
            <a:r>
              <a:rPr lang="en-US" dirty="0"/>
              <a:t>caused each year by human error. Nearly </a:t>
            </a:r>
            <a:r>
              <a:rPr lang="en-US" b="1" dirty="0"/>
              <a:t>one-third </a:t>
            </a:r>
            <a:r>
              <a:rPr lang="en-US" dirty="0"/>
              <a:t>of the benefits would arise </a:t>
            </a:r>
            <a:r>
              <a:rPr lang="en-US" b="1" dirty="0"/>
              <a:t>from the public sector’s development of unnecessary parking spaces into more productive commercial or residential property</a:t>
            </a:r>
            <a:r>
              <a:rPr lang="en-US" dirty="0"/>
              <a:t>. About </a:t>
            </a:r>
            <a:r>
              <a:rPr lang="en-US" b="1" dirty="0"/>
              <a:t>15%</a:t>
            </a:r>
            <a:r>
              <a:rPr lang="en-US" dirty="0"/>
              <a:t> of the benefits would come from the </a:t>
            </a:r>
            <a:r>
              <a:rPr lang="en-US" b="1" dirty="0"/>
              <a:t>mitigation of traffic congestion </a:t>
            </a:r>
            <a:r>
              <a:rPr lang="en-US" dirty="0"/>
              <a:t>which reduce travel time and energy consumption. Other than that, higher driving efficiency of automated vehicles will also improve fuel economy and reduce emissions. However, the total energy and environmental benefits are not indicated in the report.</a:t>
            </a:r>
          </a:p>
        </p:txBody>
      </p:sp>
      <p:sp>
        <p:nvSpPr>
          <p:cNvPr id="7" name="Slide Number Placeholder 6">
            <a:extLst>
              <a:ext uri="{FF2B5EF4-FFF2-40B4-BE49-F238E27FC236}">
                <a16:creationId xmlns:a16="http://schemas.microsoft.com/office/drawing/2014/main" id="{8E4C5764-BAEF-45B6-21E8-D13161FE562E}"/>
              </a:ext>
            </a:extLst>
          </p:cNvPr>
          <p:cNvSpPr>
            <a:spLocks noGrp="1"/>
          </p:cNvSpPr>
          <p:nvPr>
            <p:ph type="sldNum" sz="quarter" idx="4"/>
          </p:nvPr>
        </p:nvSpPr>
        <p:spPr/>
        <p:txBody>
          <a:bodyPr/>
          <a:lstStyle/>
          <a:p>
            <a:pPr>
              <a:defRPr/>
            </a:pPr>
            <a:fld id="{D88407D9-4131-444A-84CE-6553CC3611F5}" type="slidenum">
              <a:rPr lang="en-US" sz="900" smtClean="0"/>
              <a:pPr>
                <a:defRPr/>
              </a:pPr>
              <a:t>8</a:t>
            </a:fld>
            <a:endParaRPr lang="en-US" sz="900"/>
          </a:p>
        </p:txBody>
      </p:sp>
      <p:pic>
        <p:nvPicPr>
          <p:cNvPr id="9" name="Picture 8">
            <a:extLst>
              <a:ext uri="{FF2B5EF4-FFF2-40B4-BE49-F238E27FC236}">
                <a16:creationId xmlns:a16="http://schemas.microsoft.com/office/drawing/2014/main" id="{051C15FB-73BF-A1AD-F06B-60CC03B75C6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7200" y="3771979"/>
            <a:ext cx="5943600" cy="4330700"/>
          </a:xfrm>
          <a:prstGeom prst="rect">
            <a:avLst/>
          </a:prstGeom>
        </p:spPr>
      </p:pic>
      <p:sp>
        <p:nvSpPr>
          <p:cNvPr id="5" name="Text Placeholder 3">
            <a:extLst>
              <a:ext uri="{FF2B5EF4-FFF2-40B4-BE49-F238E27FC236}">
                <a16:creationId xmlns:a16="http://schemas.microsoft.com/office/drawing/2014/main" id="{1EE66721-80E8-6347-CF28-87F9A7966498}"/>
              </a:ext>
            </a:extLst>
          </p:cNvPr>
          <p:cNvSpPr txBox="1">
            <a:spLocks/>
          </p:cNvSpPr>
          <p:nvPr/>
        </p:nvSpPr>
        <p:spPr>
          <a:xfrm>
            <a:off x="309563" y="716094"/>
            <a:ext cx="5353050" cy="39052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Char char="•"/>
              <a:defRPr lang="en-US" sz="2000" kern="1200" dirty="0" smtClean="0">
                <a:solidFill>
                  <a:schemeClr val="bg1"/>
                </a:solidFill>
                <a:latin typeface="Trebuchet MS" panose="020B0603020202020204" pitchFamily="34" charset="0"/>
                <a:ea typeface="+mn-ea"/>
                <a:cs typeface="+mn-cs"/>
              </a:defRPr>
            </a:lvl1pPr>
            <a:lvl2pPr marL="0" indent="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Motivation of Automated Driving</a:t>
            </a:r>
          </a:p>
        </p:txBody>
      </p:sp>
    </p:spTree>
    <p:extLst>
      <p:ext uri="{BB962C8B-B14F-4D97-AF65-F5344CB8AC3E}">
        <p14:creationId xmlns:p14="http://schemas.microsoft.com/office/powerpoint/2010/main" val="52331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EC60AB-3278-A936-61F7-C6C365590A3C}"/>
              </a:ext>
            </a:extLst>
          </p:cNvPr>
          <p:cNvSpPr>
            <a:spLocks noGrp="1"/>
          </p:cNvSpPr>
          <p:nvPr>
            <p:ph type="body" sz="quarter" idx="37"/>
          </p:nvPr>
        </p:nvSpPr>
        <p:spPr/>
        <p:txBody>
          <a:bodyPr/>
          <a:lstStyle/>
          <a:p>
            <a:r>
              <a:rPr lang="en-US" dirty="0"/>
              <a:t>History of AV Development </a:t>
            </a:r>
          </a:p>
          <a:p>
            <a:endParaRPr lang="en-US" dirty="0"/>
          </a:p>
        </p:txBody>
      </p:sp>
      <p:sp>
        <p:nvSpPr>
          <p:cNvPr id="7" name="Slide Number Placeholder 6">
            <a:extLst>
              <a:ext uri="{FF2B5EF4-FFF2-40B4-BE49-F238E27FC236}">
                <a16:creationId xmlns:a16="http://schemas.microsoft.com/office/drawing/2014/main" id="{2F1DB632-E289-552A-CCAC-F0A1D2114DB8}"/>
              </a:ext>
            </a:extLst>
          </p:cNvPr>
          <p:cNvSpPr>
            <a:spLocks noGrp="1"/>
          </p:cNvSpPr>
          <p:nvPr>
            <p:ph type="sldNum" sz="quarter" idx="4"/>
          </p:nvPr>
        </p:nvSpPr>
        <p:spPr/>
        <p:txBody>
          <a:bodyPr/>
          <a:lstStyle/>
          <a:p>
            <a:pPr>
              <a:defRPr/>
            </a:pPr>
            <a:fld id="{D88407D9-4131-444A-84CE-6553CC3611F5}" type="slidenum">
              <a:rPr lang="en-US" sz="900" smtClean="0"/>
              <a:pPr>
                <a:defRPr/>
              </a:pPr>
              <a:t>9</a:t>
            </a:fld>
            <a:endParaRPr lang="en-US" sz="900" dirty="0"/>
          </a:p>
        </p:txBody>
      </p:sp>
      <p:sp>
        <p:nvSpPr>
          <p:cNvPr id="6" name="Text Placeholder 1">
            <a:extLst>
              <a:ext uri="{FF2B5EF4-FFF2-40B4-BE49-F238E27FC236}">
                <a16:creationId xmlns:a16="http://schemas.microsoft.com/office/drawing/2014/main" id="{A19B3DF3-EE70-6D8C-2516-34DD019AF03B}"/>
              </a:ext>
            </a:extLst>
          </p:cNvPr>
          <p:cNvSpPr txBox="1">
            <a:spLocks/>
          </p:cNvSpPr>
          <p:nvPr/>
        </p:nvSpPr>
        <p:spPr>
          <a:xfrm>
            <a:off x="198755" y="5512376"/>
            <a:ext cx="6460489" cy="3236201"/>
          </a:xfrm>
          <a:prstGeom prst="rect">
            <a:avLst/>
          </a:prstGeom>
        </p:spPr>
        <p:txBody>
          <a:bodyPr>
            <a:noAutofit/>
          </a:bodyPr>
          <a:lstStyle>
            <a:lvl1pPr marL="0" indent="0" algn="just" defTabSz="685800" rtl="0" eaLnBrk="1" latinLnBrk="0" hangingPunct="1">
              <a:lnSpc>
                <a:spcPct val="100000"/>
              </a:lnSpc>
              <a:spcBef>
                <a:spcPts val="750"/>
              </a:spcBef>
              <a:buFont typeface="Arial" panose="020B0604020202020204" pitchFamily="34" charset="0"/>
              <a:buNone/>
              <a:defRPr sz="1050" kern="1200">
                <a:solidFill>
                  <a:schemeClr val="tx1">
                    <a:lumMod val="65000"/>
                    <a:lumOff val="35000"/>
                  </a:schemeClr>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 kern="1200">
                <a:solidFill>
                  <a:schemeClr val="tx1">
                    <a:lumMod val="65000"/>
                    <a:lumOff val="35000"/>
                  </a:schemeClr>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history of the automated driving could trace back to 1920s when the United States demonstrated the first version of AV named “American wonder” which was a radio controlled Sedan. However, the real progress was not made until 1980s when the breakthrough was achieved in computing, sensing, and communication technologies. AV development has been through three major phases over the past 100 years including conception, foundational research, grand challenges, and commercial development. At the stage of conception (1920s-1980), many concept cars were developed. The typical models include the vehicle propelled via magnetized system embedded in freeway (1939), the Stanford cart built to drive autonomously on the moon (1961), and the model with two cameras that was able to recognize street markings (Japan, 1977). From approximately 1980 to 2007, university research centers, transportation agencies, and automotive companies, undertook basic studies of autonomous transportation, including object detection (1987), neural network applications (1989), AV with steering autonomous control (1995), and automated highway system (1997). In particular, the DARPA launched </a:t>
            </a:r>
            <a:r>
              <a:rPr lang="en-US" sz="1050" dirty="0">
                <a:solidFill>
                  <a:srgbClr val="53565A"/>
                </a:solidFill>
                <a:latin typeface="Trebuchet MS"/>
                <a:ea typeface="ＭＳ Ｐゴシック" charset="0"/>
              </a:rPr>
              <a:t>3 grand challenges from 2004-2007 to advance AV sensors, computing, and capability of navigation, rule obey, and detection/reaction of other vehicles’ behavior. This markedly accelerated advancements in AV technology, ignite the public’s imagination and innovation, and paved the way to commercialization. From 2007 onwards, AV development entered the stage of commercialization. Technology companies, automotive manufacturers, and transportation network companies (TNC) competitively and collaboratively worked on commercial research, AV testing, and specific program deployment (e.g. </a:t>
            </a:r>
            <a:r>
              <a:rPr lang="en-US" dirty="0" err="1">
                <a:solidFill>
                  <a:srgbClr val="53565A"/>
                </a:solidFill>
                <a:latin typeface="Trebuchet MS"/>
                <a:ea typeface="ＭＳ Ｐゴシック" charset="0"/>
              </a:rPr>
              <a:t>R</a:t>
            </a:r>
            <a:r>
              <a:rPr lang="en-US" sz="1050" dirty="0" err="1">
                <a:solidFill>
                  <a:srgbClr val="53565A"/>
                </a:solidFill>
                <a:latin typeface="Trebuchet MS"/>
                <a:ea typeface="ＭＳ Ｐゴシック" charset="0"/>
              </a:rPr>
              <a:t>obotaxis</a:t>
            </a:r>
            <a:r>
              <a:rPr lang="en-US" sz="1050" dirty="0">
                <a:solidFill>
                  <a:srgbClr val="53565A"/>
                </a:solidFill>
                <a:latin typeface="Trebuchet MS"/>
                <a:ea typeface="ＭＳ Ｐゴシック" charset="0"/>
              </a:rPr>
              <a:t> and autonomous shuttles). Most of the deployed programs as of 2020 offer Level 2 or below features. From 2020s, Level 3 is actively tested and will first be deployed to luxury models.</a:t>
            </a:r>
            <a:endParaRPr lang="en-US" dirty="0"/>
          </a:p>
        </p:txBody>
      </p:sp>
      <p:pic>
        <p:nvPicPr>
          <p:cNvPr id="2" name="Picture 1">
            <a:extLst>
              <a:ext uri="{FF2B5EF4-FFF2-40B4-BE49-F238E27FC236}">
                <a16:creationId xmlns:a16="http://schemas.microsoft.com/office/drawing/2014/main" id="{AEBA0D10-FCA5-F0FA-954C-A138C229248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484532"/>
            <a:ext cx="6858000" cy="4027844"/>
          </a:xfrm>
          <a:prstGeom prst="rect">
            <a:avLst/>
          </a:prstGeom>
        </p:spPr>
      </p:pic>
    </p:spTree>
    <p:extLst>
      <p:ext uri="{BB962C8B-B14F-4D97-AF65-F5344CB8AC3E}">
        <p14:creationId xmlns:p14="http://schemas.microsoft.com/office/powerpoint/2010/main" val="7179323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doozg.ABQvaCAj9AHJxot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8FE37291-3A04-4251-964F-F0F9185B6A97}"/>
    </a:ext>
  </a:extLst>
</a:theme>
</file>

<file path=ppt/theme/theme2.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9FB58D31-E9F4-44DE-8213-A01649A9F416}"/>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49AA810A-BEFF-433B-82CB-E27D99AAA8D7}"/>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6C618015-A0C4-4344-9236-EC624C41624D}"/>
    </a:ext>
  </a:extLst>
</a:theme>
</file>

<file path=ppt/theme/theme5.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67F4D0CA-C240-4D69-95B6-E808E5B3886A}"/>
    </a:ext>
  </a:extLst>
</a:theme>
</file>

<file path=ppt/theme/theme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ology Outlook Book-Hydrogen-Outlook for China_20220110" id="{EAEFAF1D-9CA8-46E0-A0DF-A09BD0EE75BA}" vid="{CE49E3F5-9211-48A6-ADCE-7C04FA800AC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A8687CF2-23C8-554D-B02A-D10E8D2A90AC}">
  <we:reference id="wa104381909" version="3.2.1.0" store="en-US" storeType="OMEX"/>
  <we:alternateReferences>
    <we:reference id="WA104381909" version="3.2.1.0" store="WA1043819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97DEF4E-025F-BA45-8ABB-79A4BC9D3BF6}">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7521170E2304C9F5335BC2BD77A92" ma:contentTypeVersion="23" ma:contentTypeDescription="Create a new document." ma:contentTypeScope="" ma:versionID="fe74203417c1563e1eff8d6ae79e6479">
  <xsd:schema xmlns:xsd="http://www.w3.org/2001/XMLSchema" xmlns:xs="http://www.w3.org/2001/XMLSchema" xmlns:p="http://schemas.microsoft.com/office/2006/metadata/properties" xmlns:ns2="cf471b27-fd13-4860-adb0-43c3ee92bef9" xmlns:ns3="5ed50842-579e-465e-b5c8-9b3bf3aad5b0" xmlns:ns4="http://schemas.microsoft.com/sharepoint/v3/fields" targetNamespace="http://schemas.microsoft.com/office/2006/metadata/properties" ma:root="true" ma:fieldsID="3b146704dde69049a2cf6ec3b59b38a1" ns2:_="" ns3:_="" ns4:_="">
    <xsd:import namespace="cf471b27-fd13-4860-adb0-43c3ee92bef9"/>
    <xsd:import namespace="5ed50842-579e-465e-b5c8-9b3bf3aad5b0"/>
    <xsd:import namespace="http://schemas.microsoft.com/sharepoint/v3/fields"/>
    <xsd:element name="properties">
      <xsd:complexType>
        <xsd:sequence>
          <xsd:element name="documentManagement">
            <xsd:complexType>
              <xsd:all>
                <xsd:element ref="ns2:TaxKeywordTaxHTField" minOccurs="0"/>
                <xsd:element ref="ns2:TaxCatchAll" minOccurs="0"/>
                <xsd:element ref="ns3:Date_x0020_of_x0020_Event" minOccurs="0"/>
                <xsd:element ref="ns4:Location"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2:SharedWithUsers" minOccurs="0"/>
                <xsd:element ref="ns2:SharedWithDetails" minOccurs="0"/>
                <xsd:element ref="ns3:Notes"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471b27-fd13-4860-adb0-43c3ee92bef9" elementFormDefault="qualified">
    <xsd:import namespace="http://schemas.microsoft.com/office/2006/documentManagement/types"/>
    <xsd:import namespace="http://schemas.microsoft.com/office/infopath/2007/PartnerControls"/>
    <xsd:element name="TaxKeywordTaxHTField" ma:index="5" nillable="true" ma:taxonomy="true" ma:internalName="TaxKeywordTaxHTField" ma:taxonomyFieldName="TaxKeyword" ma:displayName="Enterprise Keywords" ma:fieldId="{23f27201-bee3-471e-b2e7-b64fd8b7ca38}" ma:taxonomyMulti="true" ma:sspId="acd415a0-c3cc-462f-a356-43074d3c24ec" ma:termSetId="00000000-0000-0000-0000-000000000000" ma:anchorId="00000000-0000-0000-0000-000000000000" ma:open="true" ma:isKeyword="true">
      <xsd:complexType>
        <xsd:sequence>
          <xsd:element ref="pc:Terms" minOccurs="0" maxOccurs="1"/>
        </xsd:sequence>
      </xsd:complexType>
    </xsd:element>
    <xsd:element name="TaxCatchAll" ma:index="6" nillable="true" ma:displayName="Taxonomy Catch All Column" ma:hidden="true" ma:list="{12b34ae8-a42d-4c2e-8e67-ca4316867c8f}" ma:internalName="TaxCatchAll" ma:showField="CatchAllData" ma:web="cf471b27-fd13-4860-adb0-43c3ee92bef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50842-579e-465e-b5c8-9b3bf3aad5b0" elementFormDefault="qualified">
    <xsd:import namespace="http://schemas.microsoft.com/office/2006/documentManagement/types"/>
    <xsd:import namespace="http://schemas.microsoft.com/office/infopath/2007/PartnerControls"/>
    <xsd:element name="Date_x0020_of_x0020_Event" ma:index="7" nillable="true" ma:displayName="Date of Event" ma:format="DateOnly" ma:internalName="Date_x0020_of_x0020_Event" ma:readOnly="false">
      <xsd:simpleType>
        <xsd:restriction base="dms:DateTime"/>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Notes" ma:index="21" nillable="true" ma:displayName="Notes" ma:format="Dropdown" ma:internalName="Notes">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Location" ma:index="8" nillable="true" ma:displayName="Location" ma:description="" ma:internalName="Loca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471b27-fd13-4860-adb0-43c3ee92bef9">
      <Value>2</Value>
    </TaxCatchAll>
    <TaxKeywordTaxHTField xmlns="cf471b27-fd13-4860-adb0-43c3ee92bef9">
      <Terms xmlns="http://schemas.microsoft.com/office/infopath/2007/PartnerControls">
        <TermInfo xmlns="http://schemas.microsoft.com/office/infopath/2007/PartnerControls">
          <TermName xmlns="http://schemas.microsoft.com/office/infopath/2007/PartnerControls">Company General Use</TermName>
          <TermId xmlns="http://schemas.microsoft.com/office/infopath/2007/PartnerControls">772bab48-35ad-4890-855d-ea0518060294</TermId>
        </TermInfo>
      </Terms>
    </TaxKeywordTaxHTField>
    <Notes xmlns="5ed50842-579e-465e-b5c8-9b3bf3aad5b0" xsi:nil="true"/>
    <Location xmlns="http://schemas.microsoft.com/sharepoint/v3/fields" xsi:nil="true"/>
    <Date_x0020_of_x0020_Event xmlns="5ed50842-579e-465e-b5c8-9b3bf3aad5b0" xsi:nil="true"/>
  </documentManagement>
</p:properties>
</file>

<file path=customXml/itemProps1.xml><?xml version="1.0" encoding="utf-8"?>
<ds:datastoreItem xmlns:ds="http://schemas.openxmlformats.org/officeDocument/2006/customXml" ds:itemID="{DD8A5DC7-3F8D-4137-8712-694416EDCA85}">
  <ds:schemaRefs>
    <ds:schemaRef ds:uri="5ed50842-579e-465e-b5c8-9b3bf3aad5b0"/>
    <ds:schemaRef ds:uri="cf471b27-fd13-4860-adb0-43c3ee92be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BF5850-FBB6-4B45-817B-FA239E74B4AC}">
  <ds:schemaRefs>
    <ds:schemaRef ds:uri="http://schemas.microsoft.com/sharepoint/v3/contenttype/forms"/>
  </ds:schemaRefs>
</ds:datastoreItem>
</file>

<file path=customXml/itemProps3.xml><?xml version="1.0" encoding="utf-8"?>
<ds:datastoreItem xmlns:ds="http://schemas.openxmlformats.org/officeDocument/2006/customXml" ds:itemID="{0BD72C51-A163-49E4-9589-15BFB4F6C177}">
  <ds:schemaRefs>
    <ds:schemaRef ds:uri="5ed50842-579e-465e-b5c8-9b3bf3aad5b0"/>
    <ds:schemaRef ds:uri="cf471b27-fd13-4860-adb0-43c3ee92bef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47142</TotalTime>
  <Words>13467</Words>
  <Application>Microsoft Macintosh PowerPoint</Application>
  <PresentationFormat>On-screen Show (4:3)</PresentationFormat>
  <Paragraphs>894</Paragraphs>
  <Slides>69</Slides>
  <Notes>2</Notes>
  <HiddenSlides>0</HiddenSlides>
  <MMClips>0</MMClips>
  <ScaleCrop>false</ScaleCrop>
  <HeadingPairs>
    <vt:vector size="8" baseType="variant">
      <vt:variant>
        <vt:lpstr>Fonts Used</vt:lpstr>
      </vt:variant>
      <vt:variant>
        <vt:i4>18</vt:i4>
      </vt:variant>
      <vt:variant>
        <vt:lpstr>Theme</vt:lpstr>
      </vt:variant>
      <vt:variant>
        <vt:i4>6</vt:i4>
      </vt:variant>
      <vt:variant>
        <vt:lpstr>Embedded OLE Servers</vt:lpstr>
      </vt:variant>
      <vt:variant>
        <vt:i4>1</vt:i4>
      </vt:variant>
      <vt:variant>
        <vt:lpstr>Slide Titles</vt:lpstr>
      </vt:variant>
      <vt:variant>
        <vt:i4>69</vt:i4>
      </vt:variant>
    </vt:vector>
  </HeadingPairs>
  <TitlesOfParts>
    <vt:vector size="94" baseType="lpstr">
      <vt:lpstr>McKinsey Sans</vt:lpstr>
      <vt:lpstr>Microsoft JhengHei</vt:lpstr>
      <vt:lpstr>STHeiti</vt:lpstr>
      <vt:lpstr>Arial</vt:lpstr>
      <vt:lpstr>Arial Black</vt:lpstr>
      <vt:lpstr>Arial Narrow</vt:lpstr>
      <vt:lpstr>Calibri</vt:lpstr>
      <vt:lpstr>Calibri Light</vt:lpstr>
      <vt:lpstr>Courier New</vt:lpstr>
      <vt:lpstr>Helvetica</vt:lpstr>
      <vt:lpstr>Montserrat</vt:lpstr>
      <vt:lpstr>Open Sans</vt:lpstr>
      <vt:lpstr>Open Sans Light</vt:lpstr>
      <vt:lpstr>Tahoma</vt:lpstr>
      <vt:lpstr>Trebuchet MS</vt:lpstr>
      <vt:lpstr>Ubuntu</vt:lpstr>
      <vt:lpstr>Wingdings</vt:lpstr>
      <vt:lpstr>Zapfino</vt:lpstr>
      <vt:lpstr>Custom Design</vt:lpstr>
      <vt:lpstr>Office Theme</vt:lpstr>
      <vt:lpstr>4_Office Theme</vt:lpstr>
      <vt:lpstr>1_Office Theme</vt:lpstr>
      <vt:lpstr>3_Office Theme</vt:lpstr>
      <vt:lpstr>2_Office Theme</vt:lpstr>
      <vt:lpstr>think-cell Slide</vt:lpstr>
      <vt:lpstr>PowerPoint Presentation</vt:lpstr>
      <vt:lpstr>PowerPoint Presentation</vt:lpstr>
      <vt:lpstr>PowerPoint Presentation</vt:lpstr>
      <vt:lpstr>Automated Driving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Policies and Regulations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Vehicle R &amp; D and Market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Vehicle Technologies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Driving Implications on Transport Energy and Emissions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for High/Full Automated Driving</vt:lpstr>
      <vt:lpstr>PowerPoint Presentation</vt:lpstr>
      <vt:lpstr>PowerPoint Presentation</vt:lpstr>
      <vt:lpstr>PowerPoint Presentation</vt:lpstr>
    </vt:vector>
  </TitlesOfParts>
  <Company>Saudi Aramco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Ababtain, Mohammad S</dc:creator>
  <cp:keywords>Company General Use</cp:keywords>
  <cp:lastModifiedBy>Jinghui Wang</cp:lastModifiedBy>
  <cp:revision>2377</cp:revision>
  <cp:lastPrinted>2020-06-16T08:36:00Z</cp:lastPrinted>
  <dcterms:created xsi:type="dcterms:W3CDTF">2020-01-12T07:20:03Z</dcterms:created>
  <dcterms:modified xsi:type="dcterms:W3CDTF">2024-05-02T20:14:09Z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76ec7a-5c1c-40d8-b713-034aac8a6cec_Enabled">
    <vt:lpwstr>True</vt:lpwstr>
  </property>
  <property fmtid="{D5CDD505-2E9C-101B-9397-08002B2CF9AE}" pid="3" name="MSIP_Label_b176ec7a-5c1c-40d8-b713-034aac8a6cec_SiteId">
    <vt:lpwstr>5a1e0c10-68b1-4667-974b-f394ba989c51</vt:lpwstr>
  </property>
  <property fmtid="{D5CDD505-2E9C-101B-9397-08002B2CF9AE}" pid="4" name="MSIP_Label_b176ec7a-5c1c-40d8-b713-034aac8a6cec_Owner">
    <vt:lpwstr>ababtams@aramco.com</vt:lpwstr>
  </property>
  <property fmtid="{D5CDD505-2E9C-101B-9397-08002B2CF9AE}" pid="5" name="MSIP_Label_b176ec7a-5c1c-40d8-b713-034aac8a6cec_SetDate">
    <vt:lpwstr>2020-01-12T07:20:34.9173505Z</vt:lpwstr>
  </property>
  <property fmtid="{D5CDD505-2E9C-101B-9397-08002B2CF9AE}" pid="6" name="MSIP_Label_b176ec7a-5c1c-40d8-b713-034aac8a6cec_Name">
    <vt:lpwstr>Company General Use</vt:lpwstr>
  </property>
  <property fmtid="{D5CDD505-2E9C-101B-9397-08002B2CF9AE}" pid="7" name="MSIP_Label_b176ec7a-5c1c-40d8-b713-034aac8a6cec_Application">
    <vt:lpwstr>Microsoft Azure Information Protection</vt:lpwstr>
  </property>
  <property fmtid="{D5CDD505-2E9C-101B-9397-08002B2CF9AE}" pid="8" name="MSIP_Label_b176ec7a-5c1c-40d8-b713-034aac8a6cec_ActionId">
    <vt:lpwstr>57601fa5-1945-4b96-b23c-db84f530fc4f</vt:lpwstr>
  </property>
  <property fmtid="{D5CDD505-2E9C-101B-9397-08002B2CF9AE}" pid="9" name="MSIP_Label_b176ec7a-5c1c-40d8-b713-034aac8a6cec_Extended_MSFT_Method">
    <vt:lpwstr>Automatic</vt:lpwstr>
  </property>
  <property fmtid="{D5CDD505-2E9C-101B-9397-08002B2CF9AE}" pid="10" name="Sensitivity">
    <vt:lpwstr>Company General Use</vt:lpwstr>
  </property>
  <property fmtid="{D5CDD505-2E9C-101B-9397-08002B2CF9AE}" pid="11" name="TitusGUID">
    <vt:lpwstr>98377780-8906-45ad-9023-e20d1208ca0f</vt:lpwstr>
  </property>
  <property fmtid="{D5CDD505-2E9C-101B-9397-08002B2CF9AE}" pid="12" name="Editor">
    <vt:lpwstr>XUEXX</vt:lpwstr>
  </property>
  <property fmtid="{D5CDD505-2E9C-101B-9397-08002B2CF9AE}" pid="13" name="Last Modification date">
    <vt:lpwstr>2022-02-24</vt:lpwstr>
  </property>
  <property fmtid="{D5CDD505-2E9C-101B-9397-08002B2CF9AE}" pid="14" name="Last Modification time">
    <vt:lpwstr>4:56:00 PM</vt:lpwstr>
  </property>
  <property fmtid="{D5CDD505-2E9C-101B-9397-08002B2CF9AE}" pid="15" name="MSIP_Label_b3d96334-8088-4d06-a309-a4c590f70b42_Enabled">
    <vt:lpwstr>true</vt:lpwstr>
  </property>
  <property fmtid="{D5CDD505-2E9C-101B-9397-08002B2CF9AE}" pid="16" name="MSIP_Label_b3d96334-8088-4d06-a309-a4c590f70b42_SetDate">
    <vt:lpwstr>2021-07-29T11:07:47Z</vt:lpwstr>
  </property>
  <property fmtid="{D5CDD505-2E9C-101B-9397-08002B2CF9AE}" pid="17" name="MSIP_Label_b3d96334-8088-4d06-a309-a4c590f70b42_Method">
    <vt:lpwstr>Privileged</vt:lpwstr>
  </property>
  <property fmtid="{D5CDD505-2E9C-101B-9397-08002B2CF9AE}" pid="18" name="MSIP_Label_b3d96334-8088-4d06-a309-a4c590f70b42_Name">
    <vt:lpwstr>ASC-Non-Business-Use</vt:lpwstr>
  </property>
  <property fmtid="{D5CDD505-2E9C-101B-9397-08002B2CF9AE}" pid="19" name="MSIP_Label_b3d96334-8088-4d06-a309-a4c590f70b42_SiteId">
    <vt:lpwstr>3793a1e6-1687-4a33-a150-6d1a5640ff06</vt:lpwstr>
  </property>
  <property fmtid="{D5CDD505-2E9C-101B-9397-08002B2CF9AE}" pid="20" name="MSIP_Label_b3d96334-8088-4d06-a309-a4c590f70b42_ActionId">
    <vt:lpwstr>f914c198-353e-442c-86a2-0000030ed8d8</vt:lpwstr>
  </property>
  <property fmtid="{D5CDD505-2E9C-101B-9397-08002B2CF9AE}" pid="21" name="ContentTypeId">
    <vt:lpwstr>0x010100C087521170E2304C9F5335BC2BD77A92</vt:lpwstr>
  </property>
  <property fmtid="{D5CDD505-2E9C-101B-9397-08002B2CF9AE}" pid="22" name="TaxKeyword">
    <vt:lpwstr>2;#Company General Use|772bab48-35ad-4890-855d-ea0518060294</vt:lpwstr>
  </property>
  <property fmtid="{D5CDD505-2E9C-101B-9397-08002B2CF9AE}" pid="23" name="CLASSIFICATION">
    <vt:lpwstr>CompanyGeneralUse</vt:lpwstr>
  </property>
</Properties>
</file>